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271" r:id="rId5"/>
    <p:sldId id="266" r:id="rId6"/>
    <p:sldId id="287" r:id="rId7"/>
    <p:sldId id="273" r:id="rId8"/>
    <p:sldId id="274" r:id="rId9"/>
    <p:sldId id="275" r:id="rId10"/>
    <p:sldId id="276" r:id="rId11"/>
    <p:sldId id="277" r:id="rId12"/>
    <p:sldId id="279" r:id="rId13"/>
    <p:sldId id="298" r:id="rId14"/>
    <p:sldId id="278" r:id="rId15"/>
    <p:sldId id="280" r:id="rId16"/>
    <p:sldId id="281" r:id="rId17"/>
    <p:sldId id="283" r:id="rId18"/>
    <p:sldId id="282" r:id="rId19"/>
    <p:sldId id="284" r:id="rId20"/>
    <p:sldId id="288" r:id="rId21"/>
    <p:sldId id="289" r:id="rId22"/>
    <p:sldId id="290" r:id="rId23"/>
    <p:sldId id="291" r:id="rId24"/>
    <p:sldId id="299" r:id="rId25"/>
    <p:sldId id="293" r:id="rId26"/>
    <p:sldId id="294" r:id="rId27"/>
    <p:sldId id="295" r:id="rId28"/>
    <p:sldId id="285" r:id="rId29"/>
    <p:sldId id="286" r:id="rId30"/>
    <p:sldId id="272" r:id="rId31"/>
  </p:sldIdLst>
  <p:sldSz cx="138176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EE4"/>
    <a:srgbClr val="E35C41"/>
    <a:srgbClr val="7C7C7C"/>
    <a:srgbClr val="1F88D7"/>
    <a:srgbClr val="FFCC00"/>
    <a:srgbClr val="FFE253"/>
    <a:srgbClr val="EC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2" d="100"/>
          <a:sy n="72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40E16BF-FC11-5C4C-B6E8-B149DD765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6B0671-A2D4-2F43-9AE1-010415B94F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10675-EB32-8243-A8A2-13523113CDBB}" type="datetimeFigureOut">
              <a:rPr lang="es-ES_tradnl" smtClean="0"/>
              <a:t>30/04/2021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8767C2-F0ED-F34A-B5DE-F8FCAA00E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5D0DAB-2801-1C4A-831B-6DD67D8DD5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C032-80BB-074C-BBC7-9F71856CA8E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8984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0721F-E703-6E45-8B16-A38962066249}" type="datetimeFigureOut">
              <a:rPr lang="es-ES_tradnl" smtClean="0"/>
              <a:t>30/04/2021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0CD98-9B11-7740-959F-FF52FFBFF03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95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686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275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10CD98-9B11-7740-959F-FF52FFBFF034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465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Medellí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96E66B-05E0-5444-8A9C-D3EB1F16D4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TÍTULO UNIVERSIDAD PONTIFICIA BOLIVARIANA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2EAC24B-8E5A-8243-AE31-3EF52762FF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Subtítulo Medellín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82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egio Medellí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88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egio-texto e imag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6558C-9957-AE48-B09C-A4407EA0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D30D66-9919-7345-8589-FCCA19022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795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rsonas Medellí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11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Medellí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398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grad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C6B46-AE0A-2242-9732-D30BEEE4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95848E47-E960-F840-BCAE-22AFDD09C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621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Bucaramang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34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rsonas Bucaramang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584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s Monterí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075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Monterí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D7DA507-BAB2-9D4E-9E47-F7A0ED59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6086061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F1105376-6298-1040-BAAE-3D749FDA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173413"/>
            <a:ext cx="6086475" cy="3657600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6239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s Palmi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61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Bucaramang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902D8C-5974-7645-9CED-F972FEE3FD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TÍTULO UNIVERSIDAD PONTIFICIA BOLIVARIANA</a:t>
            </a: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8716CF4F-DD12-CE44-9367-00355C6C1C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Subtítulo Bucaramanga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3130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M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10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Bu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364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M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153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P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71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Monterí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415E9DB-A2B7-C448-82DB-70C3AF6F1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TÍTULO UNIVERSIDAD PONTIFICIA BOLIVARIANA</a:t>
            </a: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673C5EA-B31B-AF44-864D-09A9EB6DC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Subtítulo Montería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67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Palmi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ACD3065D-D187-F24F-802B-82D917750B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438" y="5237018"/>
            <a:ext cx="5568950" cy="1233055"/>
          </a:xfrm>
        </p:spPr>
        <p:txBody>
          <a:bodyPr>
            <a:noAutofit/>
          </a:bodyPr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TÍTULO UNIVERSIDAD PONTIFICIA BOLIVARIANA</a:t>
            </a: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A2D5DE44-AD08-DB48-B4DE-6FC84952E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6580477"/>
            <a:ext cx="5568950" cy="70643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s-ES"/>
              <a:t>Subtítulo Palmira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580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F73B532-45B4-2C46-A8D5-63C80078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1364409"/>
            <a:ext cx="10833678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CB2CCC8-6A51-0448-B720-4D06071CF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872" y="3282950"/>
            <a:ext cx="10833677" cy="2701925"/>
          </a:xfr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987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-texto-imag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3F491-1BDC-0443-9398-BE5406EA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364409"/>
            <a:ext cx="12763952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058790-96AD-CA4D-A66F-9786E6AA4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297238"/>
            <a:ext cx="6848475" cy="36306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4DDFD31F-1FED-CC47-939B-20E7A96EE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4438" y="3241675"/>
            <a:ext cx="5707062" cy="3686175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643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multi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3E924A9-CAF5-9B4B-98E0-85F673CB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1" y="602410"/>
            <a:ext cx="10833678" cy="1254100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medios 4">
            <a:extLst>
              <a:ext uri="{FF2B5EF4-FFF2-40B4-BE49-F238E27FC236}">
                <a16:creationId xmlns:a16="http://schemas.microsoft.com/office/drawing/2014/main" id="{BEF3CE8C-793C-1145-84DD-7B818CE544BC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706438" y="2104714"/>
            <a:ext cx="10833100" cy="4642161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089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-gráfico-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F673202-8B18-514D-9685-8D97863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03" y="1516814"/>
            <a:ext cx="11835698" cy="1502305"/>
          </a:xfrm>
        </p:spPr>
        <p:txBody>
          <a:bodyPr>
            <a:normAutofit/>
          </a:bodyPr>
          <a:lstStyle>
            <a:lvl1pPr>
              <a:defRPr sz="4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" name="Marcador de tabla 4">
            <a:extLst>
              <a:ext uri="{FF2B5EF4-FFF2-40B4-BE49-F238E27FC236}">
                <a16:creationId xmlns:a16="http://schemas.microsoft.com/office/drawing/2014/main" id="{6450A7A0-43E0-1440-B983-790CAD8F434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8702" y="3394080"/>
            <a:ext cx="4285547" cy="3367088"/>
          </a:xfrm>
        </p:spPr>
        <p:txBody>
          <a:bodyPr/>
          <a:lstStyle/>
          <a:p>
            <a:endParaRPr lang="es-CO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BD301C88-2BAD-5147-A445-06CFDF36B11C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5043488" y="3407935"/>
            <a:ext cx="3698875" cy="3367088"/>
          </a:xfrm>
        </p:spPr>
        <p:txBody>
          <a:bodyPr/>
          <a:lstStyle/>
          <a:p>
            <a:endParaRPr lang="es-CO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E5037AD-8243-C146-BBB8-4B269A3DE6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64613" y="3407935"/>
            <a:ext cx="3379787" cy="33670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65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egio Marin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86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037" y="325319"/>
            <a:ext cx="12800194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038" y="1980552"/>
            <a:ext cx="12800194" cy="4725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94" r:id="rId3"/>
    <p:sldLayoutId id="2147483695" r:id="rId4"/>
    <p:sldLayoutId id="2147483674" r:id="rId5"/>
    <p:sldLayoutId id="2147483696" r:id="rId6"/>
    <p:sldLayoutId id="2147483698" r:id="rId7"/>
    <p:sldLayoutId id="2147483697" r:id="rId8"/>
    <p:sldLayoutId id="2147483691" r:id="rId9"/>
    <p:sldLayoutId id="2147483687" r:id="rId10"/>
    <p:sldLayoutId id="2147483690" r:id="rId11"/>
    <p:sldLayoutId id="2147483692" r:id="rId12"/>
    <p:sldLayoutId id="2147483689" r:id="rId13"/>
    <p:sldLayoutId id="2147483688" r:id="rId14"/>
    <p:sldLayoutId id="2147483693" r:id="rId15"/>
    <p:sldLayoutId id="2147483679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hf hdr="0" ftr="0" dt="0"/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>
              <a:lumMod val="75000"/>
              <a:lumOff val="25000"/>
            </a:schemeClr>
          </a:solidFill>
          <a:latin typeface="Flama Condensed Light" panose="02000000000000000000" pitchFamily="50" charset="0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E09AF7-4685-364A-A998-372112EE3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SUNPOWER ALGORITHM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5A2FC-54FC-A045-9653-96812F69A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6438" y="6470073"/>
            <a:ext cx="5568950" cy="893253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G</a:t>
            </a:r>
            <a:r>
              <a:rPr lang="es-CO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abriela Sofia Lara Moreno</a:t>
            </a:r>
          </a:p>
          <a:p>
            <a:r>
              <a:rPr lang="es-CO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Silvia Marcela Coy Lizarazo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F49A12-B1C5-044B-8A28-2F18E6CC3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63" y="186046"/>
            <a:ext cx="3322796" cy="1116281"/>
          </a:xfrm>
          <a:prstGeom prst="rect">
            <a:avLst/>
          </a:prstGeom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3E367DD-E764-4E56-8CC6-15B1CFD9A3B5}"/>
              </a:ext>
            </a:extLst>
          </p:cNvPr>
          <p:cNvSpPr txBox="1">
            <a:spLocks/>
          </p:cNvSpPr>
          <p:nvPr/>
        </p:nvSpPr>
        <p:spPr>
          <a:xfrm>
            <a:off x="5703554" y="6470072"/>
            <a:ext cx="5568950" cy="893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None/>
              <a:defRPr sz="3173" b="0" i="0" kern="1200">
                <a:solidFill>
                  <a:schemeClr val="bg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Análisis y Diseño de Algoritmos</a:t>
            </a:r>
          </a:p>
          <a:p>
            <a:r>
              <a:rPr lang="es-E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Métodos Numéricos </a:t>
            </a:r>
            <a:endParaRPr lang="es-CO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01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0">
            <a:extLst>
              <a:ext uri="{FF2B5EF4-FFF2-40B4-BE49-F238E27FC236}">
                <a16:creationId xmlns:a16="http://schemas.microsoft.com/office/drawing/2014/main" id="{50593E3A-25C4-4944-9B4E-CFF67F8D1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0" y="696746"/>
            <a:ext cx="10833100" cy="785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INTERPOLACION DE LAGRANGE</a:t>
            </a:r>
            <a:endParaRPr dirty="0"/>
          </a:p>
        </p:txBody>
      </p:sp>
      <p:sp>
        <p:nvSpPr>
          <p:cNvPr id="5" name="Google Shape;297;p30">
            <a:extLst>
              <a:ext uri="{FF2B5EF4-FFF2-40B4-BE49-F238E27FC236}">
                <a16:creationId xmlns:a16="http://schemas.microsoft.com/office/drawing/2014/main" id="{BD346343-F920-4770-9DA6-78B3A8663396}"/>
              </a:ext>
            </a:extLst>
          </p:cNvPr>
          <p:cNvSpPr txBox="1">
            <a:spLocks/>
          </p:cNvSpPr>
          <p:nvPr/>
        </p:nvSpPr>
        <p:spPr>
          <a:xfrm>
            <a:off x="609952" y="3610759"/>
            <a:ext cx="6961921" cy="22343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just"/>
            <a:r>
              <a:rPr lang="es-ES" sz="2400" b="0" i="0" dirty="0">
                <a:effectLst/>
                <a:latin typeface="Arial Narrow" panose="020B0606020202030204" pitchFamily="34" charset="0"/>
              </a:rPr>
              <a:t>Es una forma de presentar el </a:t>
            </a:r>
            <a:r>
              <a:rPr lang="es-ES" sz="2400" b="0" dirty="0">
                <a:latin typeface="Arial Narrow" panose="020B0606020202030204" pitchFamily="34" charset="0"/>
              </a:rPr>
              <a:t>polinomio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 que </a:t>
            </a:r>
            <a:r>
              <a:rPr lang="es-ES" sz="2400" b="0" dirty="0">
                <a:latin typeface="Arial Narrow" panose="020B0606020202030204" pitchFamily="34" charset="0"/>
              </a:rPr>
              <a:t>interpola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 un conjunto de puntos dado. Se caracteriza por que su ecuación requiere de multiplicacione</a:t>
            </a:r>
            <a:r>
              <a:rPr lang="es-ES" sz="2400" b="0" dirty="0">
                <a:latin typeface="Arial Narrow" panose="020B0606020202030204" pitchFamily="34" charset="0"/>
              </a:rPr>
              <a:t>s sucesivas</a:t>
            </a:r>
            <a:endParaRPr lang="es-CO" sz="4800" b="0" dirty="0">
              <a:latin typeface="Arial Narrow" panose="020B0606020202030204" pitchFamily="34" charset="0"/>
            </a:endParaRPr>
          </a:p>
        </p:txBody>
      </p:sp>
      <p:pic>
        <p:nvPicPr>
          <p:cNvPr id="2050" name="Picture 2" descr="Matematicas Visuales | Funciones polinómicas (4): Polinomios de  interpolación de Lagrange">
            <a:extLst>
              <a:ext uri="{FF2B5EF4-FFF2-40B4-BE49-F238E27FC236}">
                <a16:creationId xmlns:a16="http://schemas.microsoft.com/office/drawing/2014/main" id="{E67128B8-425D-4C05-A85B-625F393F7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211" y="3076439"/>
            <a:ext cx="4795066" cy="282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4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87FF2-0A47-4275-ADC2-5F1E4048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341" y="562304"/>
            <a:ext cx="6860917" cy="1502305"/>
          </a:xfrm>
        </p:spPr>
        <p:txBody>
          <a:bodyPr/>
          <a:lstStyle/>
          <a:p>
            <a:pPr algn="ctr"/>
            <a:r>
              <a:rPr lang="en" sz="4000" dirty="0"/>
              <a:t>INTERPOLACION LINEAL</a:t>
            </a:r>
            <a:endParaRPr lang="es-CO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9F3DE2-518A-412E-99B3-CFFF82E31FDA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679450" y="3282950"/>
            <a:ext cx="6491371" cy="270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Es un procedimiento muy utilizado para </a:t>
            </a:r>
          </a:p>
          <a:p>
            <a:pPr algn="l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estimar los valores que toma una función </a:t>
            </a:r>
          </a:p>
          <a:p>
            <a:pPr algn="l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en un intervalo del cual conocemos sus </a:t>
            </a:r>
          </a:p>
          <a:p>
            <a:pPr algn="l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valores en los extremos </a:t>
            </a:r>
            <a:endParaRPr lang="es-CO" sz="28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 descr="Interpolación lineal - Wikipedia, la enciclopedia libre">
            <a:extLst>
              <a:ext uri="{FF2B5EF4-FFF2-40B4-BE49-F238E27FC236}">
                <a16:creationId xmlns:a16="http://schemas.microsoft.com/office/drawing/2014/main" id="{C7192B9C-D685-49F9-9879-6ACF60EE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21" y="2795694"/>
            <a:ext cx="4635049" cy="318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59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801F-BF5D-447F-BE3C-CCB1D8D7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825" y="337714"/>
            <a:ext cx="8015949" cy="1502305"/>
          </a:xfrm>
        </p:spPr>
        <p:txBody>
          <a:bodyPr/>
          <a:lstStyle/>
          <a:p>
            <a:pPr algn="ctr"/>
            <a:r>
              <a:rPr lang="en" sz="4000" dirty="0"/>
              <a:t>INTERPOLACION ESPACIAL</a:t>
            </a:r>
            <a:endParaRPr lang="es-CO" dirty="0"/>
          </a:p>
        </p:txBody>
      </p:sp>
      <p:pic>
        <p:nvPicPr>
          <p:cNvPr id="4" name="Picture 6" descr="Análisis Espacial (Interpolación)">
            <a:extLst>
              <a:ext uri="{FF2B5EF4-FFF2-40B4-BE49-F238E27FC236}">
                <a16:creationId xmlns:a16="http://schemas.microsoft.com/office/drawing/2014/main" id="{CF372CE6-4A9A-46C2-BACC-3E21D6C3E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7"/>
          <a:stretch/>
        </p:blipFill>
        <p:spPr bwMode="auto">
          <a:xfrm>
            <a:off x="8082796" y="2700251"/>
            <a:ext cx="4028993" cy="30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B3F12BC-F53A-4232-AA03-C6F1E89DD3A8}"/>
              </a:ext>
            </a:extLst>
          </p:cNvPr>
          <p:cNvSpPr txBox="1">
            <a:spLocks/>
          </p:cNvSpPr>
          <p:nvPr/>
        </p:nvSpPr>
        <p:spPr>
          <a:xfrm>
            <a:off x="1125626" y="2700251"/>
            <a:ext cx="6087974" cy="301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just"/>
            <a:r>
              <a:rPr lang="es-ES" sz="2800" b="0" dirty="0"/>
              <a:t>Es una parte de la geoestadística que se </a:t>
            </a:r>
          </a:p>
          <a:p>
            <a:pPr algn="just"/>
            <a:r>
              <a:rPr lang="es-ES" sz="2800" b="0" dirty="0"/>
              <a:t>basa en el cálculo de los valores desconocidos </a:t>
            </a:r>
          </a:p>
          <a:p>
            <a:pPr algn="just"/>
            <a:r>
              <a:rPr lang="es-ES" sz="2800" b="0" dirty="0"/>
              <a:t>de una variable espacial a partir de otros </a:t>
            </a:r>
          </a:p>
          <a:p>
            <a:pPr algn="just"/>
            <a:r>
              <a:rPr lang="es-ES" sz="2800" b="0" dirty="0"/>
              <a:t>valores cuyo valor es conocido.</a:t>
            </a:r>
          </a:p>
          <a:p>
            <a:pPr algn="just"/>
            <a:r>
              <a:rPr lang="es-ES" sz="2800" b="0" dirty="0"/>
              <a:t>Los métodos de interpolación permiten</a:t>
            </a:r>
          </a:p>
          <a:p>
            <a:pPr algn="just"/>
            <a:r>
              <a:rPr lang="es-ES" sz="2800" b="0" dirty="0"/>
              <a:t>generar superficies continuas a partir de </a:t>
            </a:r>
          </a:p>
          <a:p>
            <a:pPr algn="just"/>
            <a:r>
              <a:rPr lang="es-ES" sz="2800" b="0" dirty="0"/>
              <a:t>medidas en localizaciones puntuales (muestra o </a:t>
            </a:r>
          </a:p>
          <a:p>
            <a:pPr algn="just"/>
            <a:r>
              <a:rPr lang="es-ES" sz="2800" b="0" dirty="0"/>
              <a:t>puntos muestrales).</a:t>
            </a:r>
            <a:endParaRPr lang="es-CO" sz="2800" b="0" dirty="0"/>
          </a:p>
        </p:txBody>
      </p:sp>
    </p:spTree>
    <p:extLst>
      <p:ext uri="{BB962C8B-B14F-4D97-AF65-F5344CB8AC3E}">
        <p14:creationId xmlns:p14="http://schemas.microsoft.com/office/powerpoint/2010/main" val="49028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30">
            <a:extLst>
              <a:ext uri="{FF2B5EF4-FFF2-40B4-BE49-F238E27FC236}">
                <a16:creationId xmlns:a16="http://schemas.microsoft.com/office/drawing/2014/main" id="{50593E3A-25C4-4944-9B4E-CFF67F8D1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0" y="696746"/>
            <a:ext cx="10833100" cy="785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IDW (Ponderación de distancia inversa)</a:t>
            </a:r>
            <a:endParaRPr dirty="0"/>
          </a:p>
        </p:txBody>
      </p:sp>
      <p:sp>
        <p:nvSpPr>
          <p:cNvPr id="5" name="Google Shape;297;p30">
            <a:extLst>
              <a:ext uri="{FF2B5EF4-FFF2-40B4-BE49-F238E27FC236}">
                <a16:creationId xmlns:a16="http://schemas.microsoft.com/office/drawing/2014/main" id="{BD346343-F920-4770-9DA6-78B3A8663396}"/>
              </a:ext>
            </a:extLst>
          </p:cNvPr>
          <p:cNvSpPr txBox="1">
            <a:spLocks/>
          </p:cNvSpPr>
          <p:nvPr/>
        </p:nvSpPr>
        <p:spPr>
          <a:xfrm>
            <a:off x="1019008" y="3044032"/>
            <a:ext cx="7595602" cy="26509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just"/>
            <a:r>
              <a:rPr lang="es-ES" sz="3200" b="0" dirty="0"/>
              <a:t>Es un método de interpolación espacial de</a:t>
            </a:r>
          </a:p>
          <a:p>
            <a:pPr algn="just"/>
            <a:r>
              <a:rPr lang="es-ES" sz="3200" b="0" dirty="0"/>
              <a:t>naturaleza determinística que estima los valores </a:t>
            </a:r>
          </a:p>
          <a:p>
            <a:pPr algn="just"/>
            <a:r>
              <a:rPr lang="es-ES" sz="3200" b="0" dirty="0"/>
              <a:t>de las celdas calculando promedios de los </a:t>
            </a:r>
          </a:p>
          <a:p>
            <a:pPr algn="just"/>
            <a:r>
              <a:rPr lang="es-ES" sz="3200" b="0" dirty="0"/>
              <a:t>valores de los puntos de datos de muestra en la </a:t>
            </a:r>
          </a:p>
          <a:p>
            <a:pPr algn="just"/>
            <a:r>
              <a:rPr lang="es-ES" sz="3200" b="0" dirty="0"/>
              <a:t>vecindad de cada celda de procesamiento.</a:t>
            </a:r>
            <a:endParaRPr lang="es-CO" sz="3200" b="0" dirty="0"/>
          </a:p>
        </p:txBody>
      </p:sp>
      <p:pic>
        <p:nvPicPr>
          <p:cNvPr id="6" name="Picture 2" descr="Vecindad de IDW">
            <a:extLst>
              <a:ext uri="{FF2B5EF4-FFF2-40B4-BE49-F238E27FC236}">
                <a16:creationId xmlns:a16="http://schemas.microsoft.com/office/drawing/2014/main" id="{BE1641E3-3A39-400B-9BD3-E0A8A483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768" y="2637447"/>
            <a:ext cx="3812322" cy="325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1493B-2DA5-4BDD-9FD4-F2192AD68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78" y="466051"/>
            <a:ext cx="4470644" cy="1502305"/>
          </a:xfrm>
        </p:spPr>
        <p:txBody>
          <a:bodyPr>
            <a:normAutofit/>
          </a:bodyPr>
          <a:lstStyle/>
          <a:p>
            <a:pPr algn="ctr"/>
            <a:r>
              <a:rPr lang="en" sz="4800" dirty="0"/>
              <a:t>METODOLOGIA</a:t>
            </a:r>
            <a:endParaRPr lang="es-CO" sz="4800" dirty="0"/>
          </a:p>
        </p:txBody>
      </p:sp>
      <p:sp>
        <p:nvSpPr>
          <p:cNvPr id="4" name="Google Shape;2087;p51">
            <a:extLst>
              <a:ext uri="{FF2B5EF4-FFF2-40B4-BE49-F238E27FC236}">
                <a16:creationId xmlns:a16="http://schemas.microsoft.com/office/drawing/2014/main" id="{82D9D02F-BA43-4F4A-B934-CD186201FBAD}"/>
              </a:ext>
            </a:extLst>
          </p:cNvPr>
          <p:cNvSpPr txBox="1">
            <a:spLocks/>
          </p:cNvSpPr>
          <p:nvPr/>
        </p:nvSpPr>
        <p:spPr>
          <a:xfrm>
            <a:off x="1058778" y="1807935"/>
            <a:ext cx="11694695" cy="5186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Investigación de los temas afines al desarrollo del proyecto     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propuesta en base a la investigación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Limpiar los datos, en caso de que no cumplan los parámetros establecidos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Hallar los datos atípicos presentes en el conjunto de datos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los métodos de interpolación necesarios para modificar los datos atípicos encontrados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algoritmo basado en el método de interpolación espacial en el lenguaje seleccionado.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con el enfoque teórico la complejidad temporal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Hallar la ecuación matemática que refleja su comportamiento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4468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0;p44">
            <a:extLst>
              <a:ext uri="{FF2B5EF4-FFF2-40B4-BE49-F238E27FC236}">
                <a16:creationId xmlns:a16="http://schemas.microsoft.com/office/drawing/2014/main" id="{8D08C1F4-8738-466A-A1EE-DCFE78E70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0" y="239155"/>
            <a:ext cx="10833100" cy="1503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HERRAMIENTAS</a:t>
            </a:r>
            <a:endParaRPr sz="3600" dirty="0"/>
          </a:p>
        </p:txBody>
      </p:sp>
      <p:pic>
        <p:nvPicPr>
          <p:cNvPr id="5" name="Picture 4" descr="Todo lo que necesitas para aprender PYTHON ya 🔥">
            <a:extLst>
              <a:ext uri="{FF2B5EF4-FFF2-40B4-BE49-F238E27FC236}">
                <a16:creationId xmlns:a16="http://schemas.microsoft.com/office/drawing/2014/main" id="{DC673845-EF1D-4D96-AC4C-1BBF88A8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0" y="1906628"/>
            <a:ext cx="3762544" cy="235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4.3 Anaconda Environments – import txtitx">
            <a:extLst>
              <a:ext uri="{FF2B5EF4-FFF2-40B4-BE49-F238E27FC236}">
                <a16:creationId xmlns:a16="http://schemas.microsoft.com/office/drawing/2014/main" id="{CA740EEB-B54A-4423-8514-995B642F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86" y="1933087"/>
            <a:ext cx="3224034" cy="242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royecto Jupyter - Wikipedia, la enciclopedia libre">
            <a:extLst>
              <a:ext uri="{FF2B5EF4-FFF2-40B4-BE49-F238E27FC236}">
                <a16:creationId xmlns:a16="http://schemas.microsoft.com/office/drawing/2014/main" id="{D0E472D1-AB3D-472A-98A3-7E238575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93" y="1664022"/>
            <a:ext cx="2390273" cy="245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neDrive está caido o tiene problemas? Estado actual y reporte de fallos |  ServicesDown 2021">
            <a:extLst>
              <a:ext uri="{FF2B5EF4-FFF2-40B4-BE49-F238E27FC236}">
                <a16:creationId xmlns:a16="http://schemas.microsoft.com/office/drawing/2014/main" id="{E705FB5D-E855-4B30-AC3C-5A855A79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68" y="4738438"/>
            <a:ext cx="3455735" cy="19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Por una nube sostenible">
            <a:extLst>
              <a:ext uri="{FF2B5EF4-FFF2-40B4-BE49-F238E27FC236}">
                <a16:creationId xmlns:a16="http://schemas.microsoft.com/office/drawing/2014/main" id="{3AC242AD-D559-4302-A337-740E3C0A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39" y="4878782"/>
            <a:ext cx="3243291" cy="17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45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C5B78-5AAA-4284-8DD6-65CCC29A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193" y="2984662"/>
            <a:ext cx="8890123" cy="1876096"/>
          </a:xfrm>
        </p:spPr>
        <p:txBody>
          <a:bodyPr>
            <a:normAutofit/>
          </a:bodyPr>
          <a:lstStyle/>
          <a:p>
            <a:pPr algn="ctr"/>
            <a:r>
              <a:rPr lang="en" sz="5400" dirty="0"/>
              <a:t>RESULTADOS DEL PROYECTO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253680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39D03C-3B81-4687-9326-34E11D6BB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1788426" y="2119926"/>
            <a:ext cx="9938906" cy="468192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3198A298-7EBB-4FF8-9B80-89FD5416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05" y="617621"/>
            <a:ext cx="11502189" cy="1502305"/>
          </a:xfrm>
        </p:spPr>
        <p:txBody>
          <a:bodyPr>
            <a:normAutofit/>
          </a:bodyPr>
          <a:lstStyle/>
          <a:p>
            <a:pPr algn="ctr"/>
            <a:r>
              <a:rPr lang="en" sz="3600" dirty="0"/>
              <a:t>CONJUNTO DE DATOS: CSV A DATAFRAME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69098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F465BF-986C-48AA-8032-CEA65C61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8"/>
          <a:stretch/>
        </p:blipFill>
        <p:spPr>
          <a:xfrm>
            <a:off x="748942" y="3235020"/>
            <a:ext cx="11742198" cy="229950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FDCE3E7-0763-4AB2-AA3B-433E77C5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46" y="1243263"/>
            <a:ext cx="11502189" cy="1502305"/>
          </a:xfrm>
        </p:spPr>
        <p:txBody>
          <a:bodyPr>
            <a:normAutofit/>
          </a:bodyPr>
          <a:lstStyle/>
          <a:p>
            <a:pPr algn="ctr"/>
            <a:r>
              <a:rPr lang="en" sz="3600" dirty="0"/>
              <a:t>DATAFRAME HORA, MES Y AÑO SEPARADOS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07825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18D757-D28F-434C-8AFC-63FAD1F0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/>
          <a:stretch/>
        </p:blipFill>
        <p:spPr>
          <a:xfrm>
            <a:off x="1157705" y="2332627"/>
            <a:ext cx="11008600" cy="429319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998F395-37BD-4DCF-883C-1C55E35C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10" y="830322"/>
            <a:ext cx="11502189" cy="1502305"/>
          </a:xfrm>
        </p:spPr>
        <p:txBody>
          <a:bodyPr>
            <a:normAutofit/>
          </a:bodyPr>
          <a:lstStyle/>
          <a:p>
            <a:pPr algn="ctr"/>
            <a:r>
              <a:rPr lang="en" sz="3600" dirty="0"/>
              <a:t>DATOS DE LA FRANJA HORARIA SELECCIONADA</a:t>
            </a:r>
            <a:br>
              <a:rPr lang="en" sz="3600" dirty="0"/>
            </a:br>
            <a:r>
              <a:rPr lang="en" sz="3600" dirty="0"/>
              <a:t>(8:00-9:00 AM)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7794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9673" y="0"/>
            <a:ext cx="3198253" cy="1502305"/>
          </a:xfrm>
        </p:spPr>
        <p:txBody>
          <a:bodyPr/>
          <a:lstStyle/>
          <a:p>
            <a:pPr algn="ctr"/>
            <a:r>
              <a:rPr lang="es-CO" dirty="0"/>
              <a:t>INTEGRANTES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82377D-C3C1-4C0D-B2D7-6A84B7D343DA}"/>
              </a:ext>
            </a:extLst>
          </p:cNvPr>
          <p:cNvSpPr txBox="1"/>
          <p:nvPr/>
        </p:nvSpPr>
        <p:spPr>
          <a:xfrm>
            <a:off x="1850066" y="5007935"/>
            <a:ext cx="413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Silvia Marcela Coy Lizarazo</a:t>
            </a:r>
          </a:p>
          <a:p>
            <a:pPr algn="ctr"/>
            <a:r>
              <a:rPr lang="es-CO" dirty="0"/>
              <a:t>Ingeniería de Sistemas e Informática</a:t>
            </a:r>
          </a:p>
          <a:p>
            <a:pPr algn="ctr"/>
            <a:r>
              <a:rPr lang="es-CO" dirty="0"/>
              <a:t>Quinto Semestre</a:t>
            </a:r>
          </a:p>
          <a:p>
            <a:pPr algn="ctr"/>
            <a:r>
              <a:rPr lang="es-CO" dirty="0"/>
              <a:t>Universidad Pontificia Bolivariana</a:t>
            </a:r>
          </a:p>
          <a:p>
            <a:pPr algn="ctr"/>
            <a:r>
              <a:rPr lang="es-CO" dirty="0"/>
              <a:t>Seccional Bucaramanga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724303-FB97-42FA-8F46-99710BEFA706}"/>
              </a:ext>
            </a:extLst>
          </p:cNvPr>
          <p:cNvSpPr txBox="1"/>
          <p:nvPr/>
        </p:nvSpPr>
        <p:spPr>
          <a:xfrm>
            <a:off x="7810205" y="5007935"/>
            <a:ext cx="413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Gabriela Sofia Lara Moreno</a:t>
            </a:r>
          </a:p>
          <a:p>
            <a:pPr algn="ctr"/>
            <a:r>
              <a:rPr lang="es-CO" dirty="0"/>
              <a:t>Ingeniería de Sistemas e Informática</a:t>
            </a:r>
          </a:p>
          <a:p>
            <a:pPr algn="ctr"/>
            <a:r>
              <a:rPr lang="es-CO" dirty="0"/>
              <a:t>Quinto Semestre</a:t>
            </a:r>
          </a:p>
          <a:p>
            <a:pPr algn="ctr"/>
            <a:r>
              <a:rPr lang="es-CO" dirty="0"/>
              <a:t>Universidad Pontificia Bolivariana</a:t>
            </a:r>
          </a:p>
          <a:p>
            <a:pPr algn="ctr"/>
            <a:r>
              <a:rPr lang="es-CO" dirty="0"/>
              <a:t>Seccional Bucaramanga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CEC365D-7EC4-4999-BDD6-4A4B2765E43F}"/>
              </a:ext>
            </a:extLst>
          </p:cNvPr>
          <p:cNvSpPr/>
          <p:nvPr/>
        </p:nvSpPr>
        <p:spPr>
          <a:xfrm>
            <a:off x="2381693" y="1676186"/>
            <a:ext cx="3072809" cy="2923953"/>
          </a:xfrm>
          <a:prstGeom prst="rect">
            <a:avLst/>
          </a:prstGeom>
          <a:solidFill>
            <a:srgbClr val="E35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C121C5-43DC-4D38-BBF4-849077234E67}"/>
              </a:ext>
            </a:extLst>
          </p:cNvPr>
          <p:cNvSpPr/>
          <p:nvPr/>
        </p:nvSpPr>
        <p:spPr>
          <a:xfrm>
            <a:off x="8341832" y="1679623"/>
            <a:ext cx="3072809" cy="29239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6" name="Imagen 35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491B4A16-FC47-474F-8E73-958DA2361F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71" y="1676186"/>
            <a:ext cx="2158700" cy="2923953"/>
          </a:xfrm>
          <a:prstGeom prst="rect">
            <a:avLst/>
          </a:prstGeom>
        </p:spPr>
      </p:pic>
      <p:pic>
        <p:nvPicPr>
          <p:cNvPr id="10" name="Imagen 9" descr="Niña sonriendo y posando para fotografía&#10;&#10;Descripción generada automáticamente">
            <a:extLst>
              <a:ext uri="{FF2B5EF4-FFF2-40B4-BE49-F238E27FC236}">
                <a16:creationId xmlns:a16="http://schemas.microsoft.com/office/drawing/2014/main" id="{C3D2C1E4-03E0-4FF2-8BF9-15B79C852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56" y="1676185"/>
            <a:ext cx="2106159" cy="29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9FA346-0DBE-4A54-BEBB-AF515F00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77" y="2418524"/>
            <a:ext cx="7834654" cy="452756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134006C-FA44-469A-9852-F8D6B0ED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05" y="826311"/>
            <a:ext cx="11502189" cy="1502305"/>
          </a:xfrm>
        </p:spPr>
        <p:txBody>
          <a:bodyPr>
            <a:normAutofit/>
          </a:bodyPr>
          <a:lstStyle/>
          <a:p>
            <a:pPr algn="ctr"/>
            <a:r>
              <a:rPr lang="en" sz="3600" dirty="0"/>
              <a:t>DIAGRAMA DE CAJAS Y BIGOTES DE LOS VALORES DE RADIACION SOLAR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671379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6D3958-8786-43F9-BDA6-FE0EAAFBA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28" b="1"/>
          <a:stretch/>
        </p:blipFill>
        <p:spPr>
          <a:xfrm>
            <a:off x="1846544" y="5723703"/>
            <a:ext cx="2072820" cy="751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A925DD2-648A-4D00-B447-A49BF44B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10" y="62504"/>
            <a:ext cx="5206891" cy="751152"/>
          </a:xfrm>
        </p:spPr>
        <p:txBody>
          <a:bodyPr>
            <a:normAutofit/>
          </a:bodyPr>
          <a:lstStyle/>
          <a:p>
            <a:pPr algn="ctr"/>
            <a:r>
              <a:rPr lang="en" sz="3200" dirty="0"/>
              <a:t>ESTACION UPB-PIEDECUESTA</a:t>
            </a:r>
            <a:endParaRPr lang="es-CO" sz="32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FECC7DA-D641-4EEE-93B6-36E5C036183B}"/>
              </a:ext>
            </a:extLst>
          </p:cNvPr>
          <p:cNvSpPr txBox="1">
            <a:spLocks/>
          </p:cNvSpPr>
          <p:nvPr/>
        </p:nvSpPr>
        <p:spPr>
          <a:xfrm>
            <a:off x="822426" y="1699081"/>
            <a:ext cx="4121055" cy="751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ctr"/>
            <a:r>
              <a:rPr lang="en" sz="2800" dirty="0">
                <a:solidFill>
                  <a:srgbClr val="FF0000"/>
                </a:solidFill>
              </a:rPr>
              <a:t>DATOS ATIPICOS</a:t>
            </a:r>
            <a:endParaRPr lang="es-CO" sz="2800" dirty="0">
              <a:solidFill>
                <a:srgbClr val="FF0000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3AD900F-47E6-45D8-9364-A741F6DD9116}"/>
              </a:ext>
            </a:extLst>
          </p:cNvPr>
          <p:cNvSpPr txBox="1">
            <a:spLocks/>
          </p:cNvSpPr>
          <p:nvPr/>
        </p:nvSpPr>
        <p:spPr>
          <a:xfrm>
            <a:off x="822425" y="4923755"/>
            <a:ext cx="4121055" cy="751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pPr algn="ctr"/>
            <a:r>
              <a:rPr lang="en" sz="2800" dirty="0">
                <a:solidFill>
                  <a:srgbClr val="FF0000"/>
                </a:solidFill>
              </a:rPr>
              <a:t>DATOS NORMALES</a:t>
            </a:r>
            <a:endParaRPr lang="es-CO" sz="28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D56562-85B1-4FDD-BEA5-060552A16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4366918"/>
            <a:ext cx="7101004" cy="28836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21938E0-B3D1-496E-9ED2-FB1D9086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065" y="521790"/>
            <a:ext cx="5060930" cy="340726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1EEEC1D-A13C-436B-A6EA-69A0C8A9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44" y="5865202"/>
            <a:ext cx="2110923" cy="6096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B94B885-E468-4B3B-A72F-6A2071B00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544" y="2687073"/>
            <a:ext cx="1966130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FA04D0-A533-4452-ADEB-B8450D2F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96" y="2177060"/>
            <a:ext cx="10668406" cy="434677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A001437-2115-4B93-A662-6B44B71A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05" y="674755"/>
            <a:ext cx="11502189" cy="1502305"/>
          </a:xfrm>
        </p:spPr>
        <p:txBody>
          <a:bodyPr>
            <a:normAutofit/>
          </a:bodyPr>
          <a:lstStyle/>
          <a:p>
            <a:pPr algn="ctr"/>
            <a:r>
              <a:rPr lang="en" sz="3600" dirty="0"/>
              <a:t>DATAFRAME CON LOS DATOS ARREGLADOS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93483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812316EC-C874-4B70-82E6-DF3E4321B988}"/>
              </a:ext>
            </a:extLst>
          </p:cNvPr>
          <p:cNvGrpSpPr/>
          <p:nvPr/>
        </p:nvGrpSpPr>
        <p:grpSpPr>
          <a:xfrm>
            <a:off x="1094314" y="2502568"/>
            <a:ext cx="11628971" cy="4230538"/>
            <a:chOff x="599434" y="1360571"/>
            <a:chExt cx="11628971" cy="42305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FBD5038-13DC-4735-A397-3A98EEBF4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106"/>
            <a:stretch/>
          </p:blipFill>
          <p:spPr>
            <a:xfrm>
              <a:off x="599434" y="1360571"/>
              <a:ext cx="7829018" cy="4230538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C897AFC-46CF-4615-9779-87A23736FA0A}"/>
                </a:ext>
              </a:extLst>
            </p:cNvPr>
            <p:cNvSpPr txBox="1"/>
            <p:nvPr/>
          </p:nvSpPr>
          <p:spPr>
            <a:xfrm>
              <a:off x="2847156" y="4618672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4F6D932-41CA-476F-9D57-6A6C8CB881B8}"/>
                </a:ext>
              </a:extLst>
            </p:cNvPr>
            <p:cNvSpPr txBox="1"/>
            <p:nvPr/>
          </p:nvSpPr>
          <p:spPr>
            <a:xfrm>
              <a:off x="2171153" y="2080157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/>
                <a:t>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F7A88DB-7526-4855-B578-7FA730463F2D}"/>
                    </a:ext>
                  </a:extLst>
                </p:cNvPr>
                <p:cNvSpPr txBox="1"/>
                <p:nvPr/>
              </p:nvSpPr>
              <p:spPr>
                <a:xfrm>
                  <a:off x="5488940" y="2700439"/>
                  <a:ext cx="20372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sz="2000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</a:t>
                  </a:r>
                  <a:r>
                    <a:rPr lang="es-CO" sz="2000" dirty="0">
                      <a:sym typeface="Wingdings" panose="05000000000000000000" pitchFamily="2" charset="2"/>
                    </a:rPr>
                    <a:t> </a:t>
                  </a:r>
                  <a:r>
                    <a:rPr lang="es-CO" sz="2000" dirty="0"/>
                    <a:t>2n+2+n(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s-CO" sz="2000" dirty="0"/>
                    <a:t>(m))</a:t>
                  </a: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F7A88DB-7526-4855-B578-7FA730463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940" y="2700439"/>
                  <a:ext cx="2037289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3293" t="-9091" r="-2695" b="-25758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8978CFC-F2E0-4F14-B023-1B8FDA5608EF}"/>
                </a:ext>
              </a:extLst>
            </p:cNvPr>
            <p:cNvSpPr txBox="1"/>
            <p:nvPr/>
          </p:nvSpPr>
          <p:spPr>
            <a:xfrm>
              <a:off x="2171153" y="2407445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779CD09-D951-4F47-8141-C07079088FE9}"/>
                </a:ext>
              </a:extLst>
            </p:cNvPr>
            <p:cNvSpPr txBox="1"/>
            <p:nvPr/>
          </p:nvSpPr>
          <p:spPr>
            <a:xfrm>
              <a:off x="3329937" y="3977165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1754E11-516F-4B73-811F-5741734B17F9}"/>
                </a:ext>
              </a:extLst>
            </p:cNvPr>
            <p:cNvSpPr txBox="1"/>
            <p:nvPr/>
          </p:nvSpPr>
          <p:spPr>
            <a:xfrm>
              <a:off x="6736443" y="3701534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36DFA18-C718-40AB-9CB5-372E0965CF00}"/>
                </a:ext>
              </a:extLst>
            </p:cNvPr>
            <p:cNvSpPr txBox="1"/>
            <p:nvPr/>
          </p:nvSpPr>
          <p:spPr>
            <a:xfrm>
              <a:off x="3124200" y="3351199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9983A74-FF41-45E1-B6E1-3D9A0238FDA5}"/>
                </a:ext>
              </a:extLst>
            </p:cNvPr>
            <p:cNvSpPr txBox="1"/>
            <p:nvPr/>
          </p:nvSpPr>
          <p:spPr>
            <a:xfrm>
              <a:off x="8410488" y="3069771"/>
              <a:ext cx="676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s-CO" sz="2000" dirty="0">
                  <a:sym typeface="Wingdings" panose="05000000000000000000" pitchFamily="2" charset="2"/>
                </a:rPr>
                <a:t> </a:t>
              </a:r>
              <a:r>
                <a:rPr lang="es-CO" sz="2000" dirty="0"/>
                <a:t>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A7C6A44-F078-4FE0-B8E6-D600567DDA8E}"/>
                </a:ext>
              </a:extLst>
            </p:cNvPr>
            <p:cNvSpPr txBox="1"/>
            <p:nvPr/>
          </p:nvSpPr>
          <p:spPr>
            <a:xfrm>
              <a:off x="681666" y="2654272"/>
              <a:ext cx="729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800" b="1" dirty="0">
                  <a:solidFill>
                    <a:srgbClr val="409EE4"/>
                  </a:solidFill>
                </a:rPr>
                <a:t>n</a:t>
              </a:r>
              <a:r>
                <a:rPr lang="es-CO" sz="2800" b="1" dirty="0">
                  <a:solidFill>
                    <a:srgbClr val="409EE4"/>
                  </a:solidFill>
                  <a:sym typeface="Wingdings" panose="05000000000000000000" pitchFamily="2" charset="2"/>
                </a:rPr>
                <a:t></a:t>
              </a:r>
              <a:endParaRPr lang="es-CO" sz="2800" b="1" dirty="0">
                <a:solidFill>
                  <a:srgbClr val="409EE4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2107224-99C6-47D3-B5B7-C540A3EB6AEF}"/>
                </a:ext>
              </a:extLst>
            </p:cNvPr>
            <p:cNvSpPr txBox="1"/>
            <p:nvPr/>
          </p:nvSpPr>
          <p:spPr>
            <a:xfrm>
              <a:off x="1101471" y="3439103"/>
              <a:ext cx="476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800" b="1" dirty="0">
                  <a:solidFill>
                    <a:schemeClr val="accent2"/>
                  </a:solidFill>
                </a:rPr>
                <a:t>m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5D6705DF-6CD5-47BF-A48E-E4080F109663}"/>
                </a:ext>
              </a:extLst>
            </p:cNvPr>
            <p:cNvSpPr/>
            <p:nvPr/>
          </p:nvSpPr>
          <p:spPr>
            <a:xfrm>
              <a:off x="1541185" y="3072884"/>
              <a:ext cx="266700" cy="1257300"/>
            </a:xfrm>
            <a:prstGeom prst="leftBrace">
              <a:avLst>
                <a:gd name="adj1" fmla="val 117857"/>
                <a:gd name="adj2" fmla="val 5000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585802F9-DAF5-4753-8FD8-582B914EB98E}"/>
                    </a:ext>
                  </a:extLst>
                </p:cNvPr>
                <p:cNvSpPr txBox="1"/>
                <p:nvPr/>
              </p:nvSpPr>
              <p:spPr>
                <a:xfrm>
                  <a:off x="9449759" y="1838664"/>
                  <a:ext cx="2778646" cy="267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s-CO" sz="2400" dirty="0"/>
                    <a:t>(m)=1+1+1+1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s-CO" sz="2400" dirty="0"/>
                    <a:t>(m)=4</a:t>
                  </a:r>
                </a:p>
                <a:p>
                  <a:endParaRPr lang="es-CO" sz="2400" dirty="0"/>
                </a:p>
                <a:p>
                  <a:endParaRPr lang="es-CO" sz="2400" dirty="0"/>
                </a:p>
                <a:p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s-CO" sz="2400" dirty="0"/>
                    <a:t>(n)=2+2n+2+n(4)+1</a:t>
                  </a:r>
                </a:p>
                <a:p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s-CO" sz="2400" dirty="0"/>
                    <a:t>(n)=6n+5</a:t>
                  </a:r>
                </a:p>
                <a:p>
                  <a:endParaRPr lang="es-CO" sz="2400" dirty="0"/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585802F9-DAF5-4753-8FD8-582B914EB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9759" y="1838664"/>
                  <a:ext cx="2778646" cy="2677656"/>
                </a:xfrm>
                <a:prstGeom prst="rect">
                  <a:avLst/>
                </a:prstGeom>
                <a:blipFill>
                  <a:blip r:embed="rId4"/>
                  <a:stretch>
                    <a:fillRect l="-439" t="-1822" r="-1974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3907572B-F50C-4612-B697-7C0C7FBD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786" y="519776"/>
            <a:ext cx="10347073" cy="1502305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COMPLEJIDAD TEMPORAL INTERPOLACION IDW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0149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12D698-D5C3-4696-A242-1925B4C5699A}"/>
              </a:ext>
            </a:extLst>
          </p:cNvPr>
          <p:cNvSpPr txBox="1"/>
          <p:nvPr/>
        </p:nvSpPr>
        <p:spPr>
          <a:xfrm>
            <a:off x="1099933" y="2751752"/>
            <a:ext cx="3393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8.78 Km a Norte</a:t>
            </a:r>
          </a:p>
          <a:p>
            <a:r>
              <a:rPr lang="es-CO" b="1" dirty="0"/>
              <a:t>5.4 Km a Centro</a:t>
            </a:r>
          </a:p>
          <a:p>
            <a:r>
              <a:rPr lang="es-CO" b="1" dirty="0"/>
              <a:t>3.9 Km a Real de Minas</a:t>
            </a:r>
          </a:p>
          <a:p>
            <a:r>
              <a:rPr lang="es-CO" b="1" dirty="0"/>
              <a:t>0.483 Km a Florida</a:t>
            </a:r>
          </a:p>
          <a:p>
            <a:r>
              <a:rPr lang="es-CO" b="1" dirty="0"/>
              <a:t>0.807 Km a la Paralela del Bosque</a:t>
            </a:r>
          </a:p>
          <a:p>
            <a:r>
              <a:rPr lang="es-CO" b="1" dirty="0"/>
              <a:t>5.88 Km a UPB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11A905-B962-4F59-8BC2-B4626396BBBD}"/>
              </a:ext>
            </a:extLst>
          </p:cNvPr>
          <p:cNvSpPr txBox="1"/>
          <p:nvPr/>
        </p:nvSpPr>
        <p:spPr>
          <a:xfrm>
            <a:off x="1099933" y="2256452"/>
            <a:ext cx="223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DATOS DE PRUEBA: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02950E-E66A-45C6-9BAE-70FDC8CA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438305"/>
            <a:ext cx="4861981" cy="38636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5E1663C-36CE-467B-BE79-497678AC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5781673"/>
            <a:ext cx="2872989" cy="7239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D440A2-B980-426E-BFBD-37D83F9DC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6851967"/>
            <a:ext cx="1950889" cy="26672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E813F03-7E56-478E-97FC-16E6F689332E}"/>
              </a:ext>
            </a:extLst>
          </p:cNvPr>
          <p:cNvSpPr txBox="1"/>
          <p:nvPr/>
        </p:nvSpPr>
        <p:spPr>
          <a:xfrm>
            <a:off x="2796456" y="421214"/>
            <a:ext cx="8224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PRUEBA DE LA INTERPOLACION ESPACIAL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2F66D82-D144-479A-9853-A8D78B66ACF7}"/>
              </a:ext>
            </a:extLst>
          </p:cNvPr>
          <p:cNvSpPr txBox="1"/>
          <p:nvPr/>
        </p:nvSpPr>
        <p:spPr>
          <a:xfrm>
            <a:off x="1099933" y="4704347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Octubre del 2016</a:t>
            </a:r>
          </a:p>
        </p:txBody>
      </p:sp>
    </p:spTree>
    <p:extLst>
      <p:ext uri="{BB962C8B-B14F-4D97-AF65-F5344CB8AC3E}">
        <p14:creationId xmlns:p14="http://schemas.microsoft.com/office/powerpoint/2010/main" val="216590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BDBC0-9E97-4D3B-98C2-98FC26C5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455" y="499281"/>
            <a:ext cx="10833678" cy="1502305"/>
          </a:xfrm>
        </p:spPr>
        <p:txBody>
          <a:bodyPr/>
          <a:lstStyle/>
          <a:p>
            <a:pPr algn="ctr"/>
            <a:r>
              <a:rPr lang="en" sz="4000" dirty="0"/>
              <a:t>CONCLUSIONES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3E37F7FD-ACF7-4D62-977D-4F6E3B54526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78609" y="2049139"/>
                <a:ext cx="8276632" cy="4457988"/>
              </a:xfrm>
            </p:spPr>
            <p:txBody>
              <a:bodyPr>
                <a:normAutofit/>
              </a:bodyPr>
              <a:lstStyle/>
              <a:p>
                <a:r>
                  <a:rPr lang="es-CO" dirty="0">
                    <a:latin typeface="Arial Narrow" panose="020B0606020202030204" pitchFamily="34" charset="0"/>
                  </a:rPr>
                  <a:t>Por medio de los métodos de interpolación Lagrange y lineal se logró dar una estimación a los datos que presentaban comportamientos inusuales. </a:t>
                </a:r>
              </a:p>
              <a:p>
                <a:r>
                  <a:rPr lang="es-CO" dirty="0">
                    <a:latin typeface="Arial Narrow" panose="020B0606020202030204" pitchFamily="34" charset="0"/>
                  </a:rPr>
                  <a:t>Teniendo en cuenta que el análisis se realizo en una franja horaria determinada, la ponderación del valor encontrado por medio de la interpolación se puede considerar solo durante espacio, debido a que el comportamiento puede variar en el transcurso del día. Por esta razón, para obtener un valor estimado más preciso sería necesario ampliar la franja horaria.</a:t>
                </a:r>
              </a:p>
              <a:p>
                <a:r>
                  <a:rPr lang="es-CO" dirty="0">
                    <a:latin typeface="Arial Narrow" panose="020B0606020202030204" pitchFamily="34" charset="0"/>
                  </a:rPr>
                  <a:t>La complejidad temporal del método de interpolación espacial IDW, nos permite estimar que el tiempo de ejecución utilizado por el algoritmo se relaciona con la función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CO" sz="2400" dirty="0">
                    <a:latin typeface="Arial Narrow" panose="020B0606020202030204" pitchFamily="34" charset="0"/>
                  </a:rPr>
                  <a:t>(n)=6n+5</a:t>
                </a:r>
              </a:p>
              <a:p>
                <a:endParaRPr lang="es-CO" dirty="0">
                  <a:latin typeface="Arial Narrow" panose="020B0606020202030204" pitchFamily="34" charset="0"/>
                </a:endParaRPr>
              </a:p>
              <a:p>
                <a:endParaRPr lang="es-CO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3E37F7FD-ACF7-4D62-977D-4F6E3B545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78609" y="2049139"/>
                <a:ext cx="8276632" cy="4457988"/>
              </a:xfrm>
              <a:blipFill>
                <a:blip r:embed="rId3"/>
                <a:stretch>
                  <a:fillRect l="-1031" t="-1778" r="-884" b="-27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9208382-FC12-4C07-BB1F-A93756290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90" y="1906480"/>
            <a:ext cx="4648201" cy="4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37FF2-B1D7-48BF-A7D8-DDE1E336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467" y="603235"/>
            <a:ext cx="5240665" cy="1502305"/>
          </a:xfrm>
        </p:spPr>
        <p:txBody>
          <a:bodyPr/>
          <a:lstStyle/>
          <a:p>
            <a:pPr algn="ctr"/>
            <a:r>
              <a:rPr lang="en" sz="4000" dirty="0"/>
              <a:t>REFERENCIAS</a:t>
            </a:r>
            <a:endParaRPr lang="es-CO" dirty="0"/>
          </a:p>
        </p:txBody>
      </p:sp>
      <p:sp>
        <p:nvSpPr>
          <p:cNvPr id="5" name="Google Shape;2048;p49">
            <a:extLst>
              <a:ext uri="{FF2B5EF4-FFF2-40B4-BE49-F238E27FC236}">
                <a16:creationId xmlns:a16="http://schemas.microsoft.com/office/drawing/2014/main" id="{C3808190-1F68-4DCC-A933-7DF836340181}"/>
              </a:ext>
            </a:extLst>
          </p:cNvPr>
          <p:cNvSpPr txBox="1">
            <a:spLocks/>
          </p:cNvSpPr>
          <p:nvPr/>
        </p:nvSpPr>
        <p:spPr>
          <a:xfrm>
            <a:off x="687918" y="303390"/>
            <a:ext cx="7172350" cy="415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8" indent="0">
              <a:spcBef>
                <a:spcPts val="0"/>
              </a:spcBef>
              <a:spcAft>
                <a:spcPts val="1600"/>
              </a:spcAft>
              <a:buNone/>
            </a:pPr>
            <a:endParaRPr lang="it-IT" sz="1600" dirty="0"/>
          </a:p>
          <a:p>
            <a:pPr marL="3429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AutoNum type="arabicPeriod"/>
            </a:pPr>
            <a:endParaRPr lang="it-IT" sz="1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CE28E8D-C973-4335-869E-4FA6F0DCAE61}"/>
              </a:ext>
            </a:extLst>
          </p:cNvPr>
          <p:cNvSpPr txBox="1">
            <a:spLocks/>
          </p:cNvSpPr>
          <p:nvPr/>
        </p:nvSpPr>
        <p:spPr>
          <a:xfrm>
            <a:off x="815350" y="2519432"/>
            <a:ext cx="11784943" cy="3640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endParaRPr lang="en-US" sz="2400" b="0" i="0" dirty="0">
              <a:effectLst/>
              <a:latin typeface="Arial Narrow" panose="020B0606020202030204" pitchFamily="34" charset="0"/>
            </a:endParaRPr>
          </a:p>
          <a:p>
            <a:endParaRPr lang="en-US" sz="2400" b="0" i="0" dirty="0">
              <a:effectLst/>
              <a:latin typeface="Arial Narrow" panose="020B0606020202030204" pitchFamily="34" charset="0"/>
            </a:endParaRPr>
          </a:p>
          <a:p>
            <a:endParaRPr lang="en-US" sz="2400" b="0" dirty="0">
              <a:latin typeface="Arial Narrow" panose="020B0606020202030204" pitchFamily="34" charset="0"/>
            </a:endParaRPr>
          </a:p>
          <a:p>
            <a:r>
              <a:rPr lang="en-US" sz="2400" b="0" i="0" dirty="0">
                <a:effectLst/>
                <a:latin typeface="Arial Narrow" panose="020B0606020202030204" pitchFamily="34" charset="0"/>
              </a:rPr>
              <a:t>[1] CORMEN Thomas H., LEISERSON Charles E., RIVEST Ronald L., STEIN Clifford, “Introduction to Algorithms” Second Edition, McGraw-Hill</a:t>
            </a:r>
          </a:p>
          <a:p>
            <a:endParaRPr lang="en-US" sz="2400" b="0" i="0" dirty="0">
              <a:effectLst/>
              <a:latin typeface="Arial Narrow" panose="020B0606020202030204" pitchFamily="34" charset="0"/>
            </a:endParaRPr>
          </a:p>
          <a:p>
            <a:r>
              <a:rPr lang="es-ES" sz="2400" b="0" i="0" dirty="0">
                <a:effectLst/>
                <a:latin typeface="Arial Narrow" panose="020B0606020202030204" pitchFamily="34" charset="0"/>
              </a:rPr>
              <a:t>[2]Laura, «La Guía,» 7 Mayo 2013. [En línea]. 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Available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: https://matematica.laguia2000.com/general/interpolacion-lineal. [Último acceso: 23 Abril 2021].</a:t>
            </a:r>
          </a:p>
          <a:p>
            <a:endParaRPr lang="es-ES" sz="2400" b="0" i="0" dirty="0">
              <a:effectLst/>
              <a:latin typeface="Arial Narrow" panose="020B0606020202030204" pitchFamily="34" charset="0"/>
            </a:endParaRPr>
          </a:p>
          <a:p>
            <a:r>
              <a:rPr lang="es-ES" sz="2400" b="0" dirty="0">
                <a:latin typeface="Arial Narrow" panose="020B0606020202030204" pitchFamily="34" charset="0"/>
              </a:rPr>
              <a:t>[3] 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Universitat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 de València, «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Universitat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 de València,» [En línea]. 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Available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: https://www.uv.es/webgid/Descriptiva/22_valores_atpicos.html. [Último acceso: 23 Abril 2021].</a:t>
            </a:r>
          </a:p>
          <a:p>
            <a:endParaRPr lang="es-ES" sz="2400" b="0" i="0" dirty="0">
              <a:effectLst/>
              <a:latin typeface="Arial Narrow" panose="020B0606020202030204" pitchFamily="34" charset="0"/>
            </a:endParaRPr>
          </a:p>
          <a:p>
            <a:r>
              <a:rPr lang="es-ES" sz="2400" b="0" i="0" dirty="0">
                <a:effectLst/>
                <a:latin typeface="Arial Narrow" panose="020B0606020202030204" pitchFamily="34" charset="0"/>
              </a:rPr>
              <a:t>[4] L. Quesada, «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Geoinnova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,» 18 Julio 2019. [En línea]. </a:t>
            </a:r>
            <a:r>
              <a:rPr lang="es-ES" sz="2400" b="0" i="0" dirty="0" err="1">
                <a:effectLst/>
                <a:latin typeface="Arial Narrow" panose="020B0606020202030204" pitchFamily="34" charset="0"/>
              </a:rPr>
              <a:t>Available</a:t>
            </a:r>
            <a:r>
              <a:rPr lang="es-ES" sz="2400" b="0" i="0" dirty="0">
                <a:effectLst/>
                <a:latin typeface="Arial Narrow" panose="020B0606020202030204" pitchFamily="34" charset="0"/>
              </a:rPr>
              <a:t>: https://geoinnova.org/blog-territorio/que-es-la-interpolacion-espacial-de-datos/. [Último acceso: 23 Abril 2021].</a:t>
            </a:r>
          </a:p>
          <a:p>
            <a:endParaRPr lang="es-ES" sz="3200" b="0" i="0" dirty="0">
              <a:effectLst/>
              <a:latin typeface="Segoe UI" panose="020B0502040204020203" pitchFamily="34" charset="0"/>
            </a:endParaRPr>
          </a:p>
          <a:p>
            <a:endParaRPr lang="en-US" sz="3200" b="0" i="0" dirty="0">
              <a:effectLst/>
              <a:latin typeface="Segoe UI" panose="020B0502040204020203" pitchFamily="34" charset="0"/>
            </a:endParaRPr>
          </a:p>
          <a:p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66901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9039381-CE2A-B142-8193-C01510F7D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63" y="5810991"/>
            <a:ext cx="3322796" cy="1116281"/>
          </a:xfrm>
          <a:prstGeom prst="rect">
            <a:avLst/>
          </a:prstGeom>
        </p:spPr>
      </p:pic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8F269A40-A624-244F-A8C8-6C8AF67450A8}"/>
              </a:ext>
            </a:extLst>
          </p:cNvPr>
          <p:cNvSpPr txBox="1">
            <a:spLocks/>
          </p:cNvSpPr>
          <p:nvPr/>
        </p:nvSpPr>
        <p:spPr>
          <a:xfrm>
            <a:off x="7948354" y="1016064"/>
            <a:ext cx="4907791" cy="1233055"/>
          </a:xfrm>
          <a:prstGeom prst="rect">
            <a:avLst/>
          </a:prstGeom>
        </p:spPr>
        <p:txBody>
          <a:bodyPr/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8000" b="1" dirty="0">
                <a:solidFill>
                  <a:schemeClr val="bg1"/>
                </a:solidFill>
                <a:latin typeface="Flama Condensed Extrabold" panose="02000000000000000000" pitchFamily="2" charset="77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3635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upo 87">
            <a:extLst>
              <a:ext uri="{FF2B5EF4-FFF2-40B4-BE49-F238E27FC236}">
                <a16:creationId xmlns:a16="http://schemas.microsoft.com/office/drawing/2014/main" id="{D0EBBC1C-61C8-4DB6-9CDC-ED406053F363}"/>
              </a:ext>
            </a:extLst>
          </p:cNvPr>
          <p:cNvGrpSpPr/>
          <p:nvPr/>
        </p:nvGrpSpPr>
        <p:grpSpPr>
          <a:xfrm>
            <a:off x="-2937753" y="-3016331"/>
            <a:ext cx="9730213" cy="10788731"/>
            <a:chOff x="-2937753" y="-3016331"/>
            <a:chExt cx="9730213" cy="10788731"/>
          </a:xfrm>
        </p:grpSpPr>
        <p:pic>
          <p:nvPicPr>
            <p:cNvPr id="37" name="Imagen 36" descr="Una casa de fondo&#10;&#10;Descripción generada automáticamente con confianza media">
              <a:extLst>
                <a:ext uri="{FF2B5EF4-FFF2-40B4-BE49-F238E27FC236}">
                  <a16:creationId xmlns:a16="http://schemas.microsoft.com/office/drawing/2014/main" id="{E90AB00A-6BE4-41AD-8675-609465E4B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36"/>
            <a:stretch/>
          </p:blipFill>
          <p:spPr>
            <a:xfrm>
              <a:off x="0" y="-229553"/>
              <a:ext cx="6792460" cy="8001953"/>
            </a:xfrm>
            <a:prstGeom prst="diagStripe">
              <a:avLst>
                <a:gd name="adj" fmla="val 0"/>
              </a:avLst>
            </a:prstGeom>
          </p:spPr>
        </p:pic>
        <p:sp>
          <p:nvSpPr>
            <p:cNvPr id="34" name="Triángulo isósceles 33">
              <a:extLst>
                <a:ext uri="{FF2B5EF4-FFF2-40B4-BE49-F238E27FC236}">
                  <a16:creationId xmlns:a16="http://schemas.microsoft.com/office/drawing/2014/main" id="{74CE73A3-540E-465A-A172-D5AAD380E62C}"/>
                </a:ext>
              </a:extLst>
            </p:cNvPr>
            <p:cNvSpPr/>
            <p:nvPr/>
          </p:nvSpPr>
          <p:spPr>
            <a:xfrm rot="4101809">
              <a:off x="-2889417" y="-3064667"/>
              <a:ext cx="6561514" cy="6658185"/>
            </a:xfrm>
            <a:prstGeom prst="triangle">
              <a:avLst/>
            </a:prstGeom>
            <a:solidFill>
              <a:srgbClr val="E35C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rgbClr val="E35C41"/>
                </a:solidFill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9002" y="0"/>
            <a:ext cx="3235402" cy="1502305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AGENDA</a:t>
            </a:r>
            <a:endParaRPr lang="es-CO" sz="4400" dirty="0">
              <a:solidFill>
                <a:schemeClr val="bg1"/>
              </a:solidFill>
            </a:endParaRP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D48EEBA-3A8A-4BD4-9AB4-ED178D603430}"/>
              </a:ext>
            </a:extLst>
          </p:cNvPr>
          <p:cNvGrpSpPr/>
          <p:nvPr/>
        </p:nvGrpSpPr>
        <p:grpSpPr>
          <a:xfrm>
            <a:off x="5976256" y="1293449"/>
            <a:ext cx="4909458" cy="5678559"/>
            <a:chOff x="5976256" y="1293449"/>
            <a:chExt cx="4909458" cy="5678559"/>
          </a:xfrm>
        </p:grpSpPr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1AE98B52-961F-4220-8607-942C2BCA5061}"/>
                </a:ext>
              </a:extLst>
            </p:cNvPr>
            <p:cNvSpPr txBox="1"/>
            <p:nvPr/>
          </p:nvSpPr>
          <p:spPr>
            <a:xfrm>
              <a:off x="6778789" y="1437329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sz="1800" b="1" dirty="0">
                  <a:solidFill>
                    <a:schemeClr val="accent3">
                      <a:lumMod val="50000"/>
                    </a:schemeClr>
                  </a:solidFill>
                  <a:latin typeface="Viga" panose="020B0604020202020204" charset="0"/>
                </a:rPr>
                <a:t>SITUACIÓN PROBLEMA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B1A06B1-AC4D-4DCB-B24E-0F6C1DDFE786}"/>
                </a:ext>
              </a:extLst>
            </p:cNvPr>
            <p:cNvSpPr txBox="1"/>
            <p:nvPr/>
          </p:nvSpPr>
          <p:spPr>
            <a:xfrm>
              <a:off x="6792460" y="2251271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sz="1800" b="1" dirty="0">
                  <a:solidFill>
                    <a:srgbClr val="E35C41"/>
                  </a:solidFill>
                  <a:latin typeface="Viga" panose="020B0604020202020204" charset="0"/>
                </a:rPr>
                <a:t>OBJETIVOS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80EDB02-472F-436B-9804-8D6E808821FD}"/>
                </a:ext>
              </a:extLst>
            </p:cNvPr>
            <p:cNvSpPr txBox="1"/>
            <p:nvPr/>
          </p:nvSpPr>
          <p:spPr>
            <a:xfrm>
              <a:off x="6765118" y="3101845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b="1" dirty="0">
                  <a:solidFill>
                    <a:schemeClr val="accent3">
                      <a:lumMod val="50000"/>
                    </a:schemeClr>
                  </a:solidFill>
                  <a:latin typeface="Viga" panose="020B0604020202020204" charset="0"/>
                </a:rPr>
                <a:t>FUNDAMENTACION TEORICA</a:t>
              </a:r>
              <a:endParaRPr lang="es-CO" sz="1800" b="1" dirty="0">
                <a:solidFill>
                  <a:schemeClr val="accent3">
                    <a:lumMod val="50000"/>
                  </a:schemeClr>
                </a:solidFill>
                <a:latin typeface="Viga" panose="020B0604020202020204" charset="0"/>
              </a:endParaRP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70C4BE89-9EFF-47EE-80DB-81FBC5060568}"/>
                </a:ext>
              </a:extLst>
            </p:cNvPr>
            <p:cNvSpPr txBox="1"/>
            <p:nvPr/>
          </p:nvSpPr>
          <p:spPr>
            <a:xfrm>
              <a:off x="6765118" y="3947529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b="1" dirty="0">
                  <a:solidFill>
                    <a:srgbClr val="E35C41"/>
                  </a:solidFill>
                  <a:latin typeface="Viga" panose="020B0604020202020204" charset="0"/>
                </a:rPr>
                <a:t>METODOLOGIA</a:t>
              </a:r>
              <a:endParaRPr lang="es-CO" sz="1800" b="1" dirty="0">
                <a:solidFill>
                  <a:srgbClr val="E35C41"/>
                </a:solidFill>
                <a:latin typeface="Viga" panose="020B0604020202020204" charset="0"/>
              </a:endParaRP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814811BE-06F6-452E-9544-A87ACDF1828B}"/>
                </a:ext>
              </a:extLst>
            </p:cNvPr>
            <p:cNvSpPr txBox="1"/>
            <p:nvPr/>
          </p:nvSpPr>
          <p:spPr>
            <a:xfrm>
              <a:off x="6724443" y="4793213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b="1" dirty="0">
                  <a:solidFill>
                    <a:schemeClr val="accent3">
                      <a:lumMod val="50000"/>
                    </a:schemeClr>
                  </a:solidFill>
                  <a:latin typeface="Viga" panose="020B0604020202020204" charset="0"/>
                </a:rPr>
                <a:t>RESULTADOS</a:t>
              </a:r>
              <a:endParaRPr lang="es-CO" sz="1800" b="1" dirty="0">
                <a:solidFill>
                  <a:schemeClr val="accent3">
                    <a:lumMod val="50000"/>
                  </a:schemeClr>
                </a:solidFill>
                <a:latin typeface="Viga" panose="020B0604020202020204" charset="0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3D8E6B2-5641-40D8-AA12-8AFF646BA456}"/>
                </a:ext>
              </a:extLst>
            </p:cNvPr>
            <p:cNvSpPr txBox="1"/>
            <p:nvPr/>
          </p:nvSpPr>
          <p:spPr>
            <a:xfrm>
              <a:off x="6765118" y="5607155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b="1" dirty="0">
                  <a:solidFill>
                    <a:srgbClr val="E35C41"/>
                  </a:solidFill>
                  <a:latin typeface="Viga" panose="020B0604020202020204" charset="0"/>
                </a:rPr>
                <a:t>CONCLUSIONES</a:t>
              </a:r>
              <a:endParaRPr lang="es-CO" sz="1800" b="1" dirty="0">
                <a:solidFill>
                  <a:srgbClr val="E35C41"/>
                </a:solidFill>
                <a:latin typeface="Viga" panose="020B0604020202020204" charset="0"/>
              </a:endParaRP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1354521-CE6D-4FE3-A44E-B027E35BFCD7}"/>
                </a:ext>
              </a:extLst>
            </p:cNvPr>
            <p:cNvSpPr txBox="1"/>
            <p:nvPr/>
          </p:nvSpPr>
          <p:spPr>
            <a:xfrm>
              <a:off x="6765118" y="6436968"/>
              <a:ext cx="409325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b="1" dirty="0">
                  <a:solidFill>
                    <a:schemeClr val="accent3">
                      <a:lumMod val="50000"/>
                    </a:schemeClr>
                  </a:solidFill>
                  <a:latin typeface="Viga" panose="020B0604020202020204" charset="0"/>
                </a:rPr>
                <a:t>REFERENCIAS</a:t>
              </a:r>
              <a:endParaRPr lang="es-CO" sz="1800" b="1" dirty="0">
                <a:solidFill>
                  <a:schemeClr val="accent3">
                    <a:lumMod val="50000"/>
                  </a:schemeClr>
                </a:solidFill>
                <a:latin typeface="Viga" panose="020B0604020202020204" charset="0"/>
              </a:endParaRPr>
            </a:p>
          </p:txBody>
        </p: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F8E5F23-4C46-4AB0-B3D3-AF5F1262CC40}"/>
                </a:ext>
              </a:extLst>
            </p:cNvPr>
            <p:cNvGrpSpPr/>
            <p:nvPr/>
          </p:nvGrpSpPr>
          <p:grpSpPr>
            <a:xfrm>
              <a:off x="5976256" y="1293449"/>
              <a:ext cx="685576" cy="5678559"/>
              <a:chOff x="5976256" y="1293449"/>
              <a:chExt cx="685576" cy="5678559"/>
            </a:xfrm>
          </p:grpSpPr>
          <p:sp>
            <p:nvSpPr>
              <p:cNvPr id="75" name="Rectángulo: esquinas redondeadas 74">
                <a:extLst>
                  <a:ext uri="{FF2B5EF4-FFF2-40B4-BE49-F238E27FC236}">
                    <a16:creationId xmlns:a16="http://schemas.microsoft.com/office/drawing/2014/main" id="{B01354CF-58DD-4E44-8E90-783933434934}"/>
                  </a:ext>
                </a:extLst>
              </p:cNvPr>
              <p:cNvSpPr/>
              <p:nvPr/>
            </p:nvSpPr>
            <p:spPr>
              <a:xfrm>
                <a:off x="5976256" y="2953546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8" name="Rectángulo: esquinas redondeadas 77">
                <a:extLst>
                  <a:ext uri="{FF2B5EF4-FFF2-40B4-BE49-F238E27FC236}">
                    <a16:creationId xmlns:a16="http://schemas.microsoft.com/office/drawing/2014/main" id="{77C04B15-F893-4B06-840B-D4FFE2F626A6}"/>
                  </a:ext>
                </a:extLst>
              </p:cNvPr>
              <p:cNvSpPr/>
              <p:nvPr/>
            </p:nvSpPr>
            <p:spPr>
              <a:xfrm>
                <a:off x="5976256" y="5449033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rgbClr val="E35C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6" name="Rectángulo: esquinas redondeadas 75">
                <a:extLst>
                  <a:ext uri="{FF2B5EF4-FFF2-40B4-BE49-F238E27FC236}">
                    <a16:creationId xmlns:a16="http://schemas.microsoft.com/office/drawing/2014/main" id="{FC110048-C8B9-447A-83BC-26CDE2EDBBA5}"/>
                  </a:ext>
                </a:extLst>
              </p:cNvPr>
              <p:cNvSpPr/>
              <p:nvPr/>
            </p:nvSpPr>
            <p:spPr>
              <a:xfrm>
                <a:off x="5976256" y="3785378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rgbClr val="E35C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Rectángulo: esquinas redondeadas 76">
                <a:extLst>
                  <a:ext uri="{FF2B5EF4-FFF2-40B4-BE49-F238E27FC236}">
                    <a16:creationId xmlns:a16="http://schemas.microsoft.com/office/drawing/2014/main" id="{96F7EFB5-31EF-44F4-9524-93501B2E4338}"/>
                  </a:ext>
                </a:extLst>
              </p:cNvPr>
              <p:cNvSpPr/>
              <p:nvPr/>
            </p:nvSpPr>
            <p:spPr>
              <a:xfrm>
                <a:off x="5976256" y="4617210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9" name="Rectángulo: esquinas redondeadas 78">
                <a:extLst>
                  <a:ext uri="{FF2B5EF4-FFF2-40B4-BE49-F238E27FC236}">
                    <a16:creationId xmlns:a16="http://schemas.microsoft.com/office/drawing/2014/main" id="{00980E87-E946-4169-BC5E-D91D1CD6D17D}"/>
                  </a:ext>
                </a:extLst>
              </p:cNvPr>
              <p:cNvSpPr/>
              <p:nvPr/>
            </p:nvSpPr>
            <p:spPr>
              <a:xfrm>
                <a:off x="5976256" y="6280856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F473C51C-DF01-4E79-A473-34CB8AD87D99}"/>
                  </a:ext>
                </a:extLst>
              </p:cNvPr>
              <p:cNvSpPr/>
              <p:nvPr/>
            </p:nvSpPr>
            <p:spPr>
              <a:xfrm>
                <a:off x="5976256" y="2124891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rgbClr val="E35C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1" name="Rectángulo: esquinas redondeadas 70">
                <a:extLst>
                  <a:ext uri="{FF2B5EF4-FFF2-40B4-BE49-F238E27FC236}">
                    <a16:creationId xmlns:a16="http://schemas.microsoft.com/office/drawing/2014/main" id="{EC6D445A-A36B-4159-BFFA-1C61E70DC937}"/>
                  </a:ext>
                </a:extLst>
              </p:cNvPr>
              <p:cNvSpPr/>
              <p:nvPr/>
            </p:nvSpPr>
            <p:spPr>
              <a:xfrm>
                <a:off x="5976256" y="1293449"/>
                <a:ext cx="685576" cy="691152"/>
              </a:xfrm>
              <a:prstGeom prst="roundRect">
                <a:avLst>
                  <a:gd name="adj" fmla="val 897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pic>
            <p:nvPicPr>
              <p:cNvPr id="64" name="Imagen 63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72633E66-1F44-4A01-8697-4F20D739D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8867" y="4675738"/>
                <a:ext cx="572539" cy="572539"/>
              </a:xfrm>
              <a:prstGeom prst="rect">
                <a:avLst/>
              </a:prstGeom>
            </p:spPr>
          </p:pic>
          <p:pic>
            <p:nvPicPr>
              <p:cNvPr id="66" name="Imagen 65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3321C7C1-DA02-445D-A2D7-8DC07B5E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2844" y="3845995"/>
                <a:ext cx="572400" cy="572400"/>
              </a:xfrm>
              <a:prstGeom prst="rect">
                <a:avLst/>
              </a:prstGeom>
            </p:spPr>
          </p:pic>
          <p:pic>
            <p:nvPicPr>
              <p:cNvPr id="68" name="Imagen 6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2E974C34-FDBC-414A-970B-80582662B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2844" y="1350036"/>
                <a:ext cx="572400" cy="572400"/>
              </a:xfrm>
              <a:prstGeom prst="rect">
                <a:avLst/>
              </a:prstGeom>
            </p:spPr>
          </p:pic>
          <p:pic>
            <p:nvPicPr>
              <p:cNvPr id="70" name="Imagen 69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5EF0A449-9279-4203-8830-0B66F0F71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409" y="2181479"/>
                <a:ext cx="572400" cy="572400"/>
              </a:xfrm>
              <a:prstGeom prst="rect">
                <a:avLst/>
              </a:prstGeom>
            </p:spPr>
          </p:pic>
          <p:pic>
            <p:nvPicPr>
              <p:cNvPr id="81" name="Imagen 8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A8798050-9BE0-4DAB-88CD-5C0D5D17F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2844" y="6345800"/>
                <a:ext cx="572400" cy="572400"/>
              </a:xfrm>
              <a:prstGeom prst="rect">
                <a:avLst/>
              </a:prstGeom>
            </p:spPr>
          </p:pic>
          <p:pic>
            <p:nvPicPr>
              <p:cNvPr id="83" name="Imagen 82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F4986D4-5FEE-4213-BDC8-A638A119C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0483" y="3012922"/>
                <a:ext cx="572400" cy="572400"/>
              </a:xfrm>
              <a:prstGeom prst="rect">
                <a:avLst/>
              </a:prstGeom>
            </p:spPr>
          </p:pic>
          <p:pic>
            <p:nvPicPr>
              <p:cNvPr id="85" name="Imagen 84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48B61A7F-3545-42DF-8C68-AC396F679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2844" y="5512989"/>
                <a:ext cx="572400" cy="572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304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2038D-464D-40C5-A3CC-9580C617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30" y="1540871"/>
            <a:ext cx="6042770" cy="1502305"/>
          </a:xfrm>
        </p:spPr>
        <p:txBody>
          <a:bodyPr/>
          <a:lstStyle/>
          <a:p>
            <a:r>
              <a:rPr lang="es-CO" dirty="0"/>
              <a:t>SITUACION 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300810-5F69-42FB-A686-762D19E8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493" y="3696848"/>
            <a:ext cx="7085507" cy="1208839"/>
          </a:xfrm>
        </p:spPr>
        <p:txBody>
          <a:bodyPr/>
          <a:lstStyle/>
          <a:p>
            <a:pPr marL="0" indent="0" algn="ctr">
              <a:buNone/>
            </a:pPr>
            <a:r>
              <a:rPr lang="es-CO" sz="2400" dirty="0"/>
              <a:t>¿Cómo determinar puntos estratégicos para la ubicación de paneles solares en el área metropolitana de Bucaramanga?</a:t>
            </a:r>
          </a:p>
          <a:p>
            <a:pPr marL="0" indent="0" algn="ctr">
              <a:buNone/>
            </a:pPr>
            <a:endParaRPr lang="es-CO" dirty="0"/>
          </a:p>
        </p:txBody>
      </p:sp>
      <p:pic>
        <p:nvPicPr>
          <p:cNvPr id="4" name="Picture 12" descr="Una aproximación a la definición de problema &gt; ProblemSolving.pro">
            <a:extLst>
              <a:ext uri="{FF2B5EF4-FFF2-40B4-BE49-F238E27FC236}">
                <a16:creationId xmlns:a16="http://schemas.microsoft.com/office/drawing/2014/main" id="{09D94F33-F0E2-4F7B-9756-834026D1F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r="7797" b="4727"/>
          <a:stretch/>
        </p:blipFill>
        <p:spPr bwMode="auto">
          <a:xfrm>
            <a:off x="8165431" y="2292024"/>
            <a:ext cx="3801915" cy="30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2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EB8B7-5F55-40E2-B6AC-28AA1468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20" y="1428577"/>
            <a:ext cx="5882349" cy="1502305"/>
          </a:xfrm>
        </p:spPr>
        <p:txBody>
          <a:bodyPr/>
          <a:lstStyle/>
          <a:p>
            <a:pPr algn="ctr"/>
            <a:r>
              <a:rPr lang="en" dirty="0"/>
              <a:t>OBJETIVO GENERAL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A50414-EA0F-4E64-A855-D0C03D6ADE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2431" y="3395245"/>
            <a:ext cx="6229928" cy="27019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CO" dirty="0"/>
              <a:t>Implementar un algoritmo eficiente y preciso, el cual sea capaz de determinar la ubicación más inconveniente para la instalación de paneles solares, a partir de los datos obtenidos de estaciones cercanas.</a:t>
            </a:r>
          </a:p>
          <a:p>
            <a:endParaRPr lang="es-CO" dirty="0"/>
          </a:p>
        </p:txBody>
      </p:sp>
      <p:pic>
        <p:nvPicPr>
          <p:cNvPr id="4" name="Picture 2" descr="Compañeros de trabajo que construyen el plan en la pizarra Vector Premium ">
            <a:extLst>
              <a:ext uri="{FF2B5EF4-FFF2-40B4-BE49-F238E27FC236}">
                <a16:creationId xmlns:a16="http://schemas.microsoft.com/office/drawing/2014/main" id="{63E1196F-2E9B-4122-8305-8BF875E4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739" y="2070801"/>
            <a:ext cx="3630798" cy="363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5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C526D-7E37-4459-915F-9F1BD9B8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/>
              <a:t>OBJETIVOS ESPECIFICOS</a:t>
            </a:r>
            <a:endParaRPr lang="es-CO" dirty="0"/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666294B8-43BB-4F70-BD68-0EAE410879B3}"/>
              </a:ext>
            </a:extLst>
          </p:cNvPr>
          <p:cNvSpPr txBox="1">
            <a:spLocks/>
          </p:cNvSpPr>
          <p:nvPr/>
        </p:nvSpPr>
        <p:spPr>
          <a:xfrm>
            <a:off x="678872" y="2866714"/>
            <a:ext cx="9590956" cy="38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400050" lvl="0" indent="-285750" algn="l">
              <a:buFont typeface="Arial" panose="020B0604020202020204" pitchFamily="34" charset="0"/>
              <a:buChar char="•"/>
            </a:pPr>
            <a:r>
              <a:rPr lang="es-CO" sz="2000" dirty="0">
                <a:latin typeface="Arial Narrow" panose="020B0606020202030204" pitchFamily="34" charset="0"/>
              </a:rPr>
              <a:t>Investigar los temas involucrados con el fin de plantear una posible solución a la situación planteada, de manera que se puedan especificar los requerimientos y presentar una propuesta de acuerdo a lo estipulado.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s-CO" sz="2000" dirty="0">
                <a:latin typeface="Arial Narrow" panose="020B0606020202030204" pitchFamily="34" charset="0"/>
              </a:rPr>
              <a:t>Realizar el preprocesamiento del conjunto de datos registrados en las estaciones de monitoreo con relación a el comportamiento de la radiación solar en el Área Metropolitana de Bucaramanga.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s-CO" sz="2000" dirty="0">
                <a:latin typeface="Arial Narrow" panose="020B0606020202030204" pitchFamily="34" charset="0"/>
              </a:rPr>
              <a:t>Implementar el algoritmo de interpolación espacial, con el fin de conocer el valor aproximado de la radiación solar en un punto especificado.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s-CO" sz="2000" dirty="0">
                <a:latin typeface="Arial Narrow" panose="020B0606020202030204" pitchFamily="34" charset="0"/>
              </a:rPr>
              <a:t>Realizar el análisis con enfoque teórico de la complejidad temporal del algoritmo implementado con el fin de conocer su comportamiento por medio de una función matemática. </a:t>
            </a:r>
          </a:p>
        </p:txBody>
      </p:sp>
    </p:spTree>
    <p:extLst>
      <p:ext uri="{BB962C8B-B14F-4D97-AF65-F5344CB8AC3E}">
        <p14:creationId xmlns:p14="http://schemas.microsoft.com/office/powerpoint/2010/main" val="285805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DD39E-C9F4-428D-B7EA-6C0546A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50" y="468464"/>
            <a:ext cx="7213844" cy="1037914"/>
          </a:xfrm>
        </p:spPr>
        <p:txBody>
          <a:bodyPr/>
          <a:lstStyle/>
          <a:p>
            <a:r>
              <a:rPr lang="en" sz="4000" dirty="0"/>
              <a:t>FUNDAMENTACION TEORICA</a:t>
            </a:r>
            <a:endParaRPr lang="es-CO" dirty="0"/>
          </a:p>
        </p:txBody>
      </p:sp>
      <p:sp>
        <p:nvSpPr>
          <p:cNvPr id="4" name="Google Shape;1651;p44">
            <a:extLst>
              <a:ext uri="{FF2B5EF4-FFF2-40B4-BE49-F238E27FC236}">
                <a16:creationId xmlns:a16="http://schemas.microsoft.com/office/drawing/2014/main" id="{63A06B6D-9E0C-4FD7-8E65-88CA8DE62D9D}"/>
              </a:ext>
            </a:extLst>
          </p:cNvPr>
          <p:cNvSpPr txBox="1">
            <a:spLocks/>
          </p:cNvSpPr>
          <p:nvPr/>
        </p:nvSpPr>
        <p:spPr>
          <a:xfrm>
            <a:off x="816150" y="1666057"/>
            <a:ext cx="399648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O" sz="2000" b="1" dirty="0">
                <a:latin typeface="Arial Narrow" panose="020B0606020202030204" pitchFamily="34" charset="0"/>
              </a:rPr>
              <a:t>Complejidad temporal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CO" sz="2000" b="1" dirty="0">
                <a:latin typeface="Arial Narrow" panose="020B0606020202030204" pitchFamily="34" charset="0"/>
              </a:rPr>
              <a:t>(enfoque teórico) </a:t>
            </a:r>
          </a:p>
        </p:txBody>
      </p:sp>
      <p:sp>
        <p:nvSpPr>
          <p:cNvPr id="5" name="Google Shape;1651;p44">
            <a:extLst>
              <a:ext uri="{FF2B5EF4-FFF2-40B4-BE49-F238E27FC236}">
                <a16:creationId xmlns:a16="http://schemas.microsoft.com/office/drawing/2014/main" id="{703F96A1-15ED-49C4-9444-8C20229EDF6D}"/>
              </a:ext>
            </a:extLst>
          </p:cNvPr>
          <p:cNvSpPr txBox="1">
            <a:spLocks/>
          </p:cNvSpPr>
          <p:nvPr/>
        </p:nvSpPr>
        <p:spPr>
          <a:xfrm>
            <a:off x="844922" y="4486845"/>
            <a:ext cx="3996482" cy="594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>
                    <a:lumMod val="75000"/>
                    <a:lumOff val="25000"/>
                  </a:schemeClr>
                </a:solidFill>
                <a:latin typeface="Flama Condensed Light" panose="02000000000000000000" pitchFamily="50" charset="0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CO" sz="2400" b="1" dirty="0">
                <a:latin typeface="Arial Narrow" panose="020B0606020202030204" pitchFamily="34" charset="0"/>
              </a:rPr>
              <a:t>Interpolación lineal </a:t>
            </a:r>
          </a:p>
        </p:txBody>
      </p:sp>
      <p:sp>
        <p:nvSpPr>
          <p:cNvPr id="8" name="Google Shape;1651;p44">
            <a:extLst>
              <a:ext uri="{FF2B5EF4-FFF2-40B4-BE49-F238E27FC236}">
                <a16:creationId xmlns:a16="http://schemas.microsoft.com/office/drawing/2014/main" id="{BBEF80AB-4A8C-4063-9A10-E3858408669B}"/>
              </a:ext>
            </a:extLst>
          </p:cNvPr>
          <p:cNvSpPr txBox="1">
            <a:spLocks/>
          </p:cNvSpPr>
          <p:nvPr/>
        </p:nvSpPr>
        <p:spPr>
          <a:xfrm>
            <a:off x="5232587" y="1679274"/>
            <a:ext cx="2977800" cy="44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O" sz="2400" b="1" dirty="0">
                <a:latin typeface="Arial Narrow" panose="020B0606020202030204" pitchFamily="34" charset="0"/>
              </a:rPr>
              <a:t>Datos atípicos</a:t>
            </a:r>
          </a:p>
        </p:txBody>
      </p:sp>
      <p:pic>
        <p:nvPicPr>
          <p:cNvPr id="9" name="Picture 2" descr="Conocer la complejidad temporal de su algoritmo">
            <a:extLst>
              <a:ext uri="{FF2B5EF4-FFF2-40B4-BE49-F238E27FC236}">
                <a16:creationId xmlns:a16="http://schemas.microsoft.com/office/drawing/2014/main" id="{892E8F85-C248-429F-98A5-0DADEBAE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18" y="2494359"/>
            <a:ext cx="2521345" cy="18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nterpolación lineal - Wikipedia, la enciclopedia libre">
            <a:extLst>
              <a:ext uri="{FF2B5EF4-FFF2-40B4-BE49-F238E27FC236}">
                <a16:creationId xmlns:a16="http://schemas.microsoft.com/office/drawing/2014/main" id="{464AA5C0-058F-45DA-9A88-E695809F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42" y="5051746"/>
            <a:ext cx="2795783" cy="186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dentificar valores atípicos - Minitab">
            <a:extLst>
              <a:ext uri="{FF2B5EF4-FFF2-40B4-BE49-F238E27FC236}">
                <a16:creationId xmlns:a16="http://schemas.microsoft.com/office/drawing/2014/main" id="{4C14CCA8-2864-4F4B-9347-537B4CDC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543" y="2449849"/>
            <a:ext cx="2627889" cy="180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51;p44">
            <a:extLst>
              <a:ext uri="{FF2B5EF4-FFF2-40B4-BE49-F238E27FC236}">
                <a16:creationId xmlns:a16="http://schemas.microsoft.com/office/drawing/2014/main" id="{BD23052B-853B-417A-A934-31FAB9C61AE5}"/>
              </a:ext>
            </a:extLst>
          </p:cNvPr>
          <p:cNvSpPr txBox="1">
            <a:spLocks/>
          </p:cNvSpPr>
          <p:nvPr/>
        </p:nvSpPr>
        <p:spPr>
          <a:xfrm>
            <a:off x="5143202" y="4654788"/>
            <a:ext cx="2977800" cy="44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O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Interpolación espacial</a:t>
            </a:r>
          </a:p>
        </p:txBody>
      </p:sp>
      <p:pic>
        <p:nvPicPr>
          <p:cNvPr id="13" name="Picture 6" descr="Análisis Espacial (Interpolación)">
            <a:extLst>
              <a:ext uri="{FF2B5EF4-FFF2-40B4-BE49-F238E27FC236}">
                <a16:creationId xmlns:a16="http://schemas.microsoft.com/office/drawing/2014/main" id="{2CD986B9-418B-4003-A619-6ED6A5C1F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7"/>
          <a:stretch/>
        </p:blipFill>
        <p:spPr bwMode="auto">
          <a:xfrm>
            <a:off x="5371429" y="5221520"/>
            <a:ext cx="2521345" cy="18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51;p44">
            <a:extLst>
              <a:ext uri="{FF2B5EF4-FFF2-40B4-BE49-F238E27FC236}">
                <a16:creationId xmlns:a16="http://schemas.microsoft.com/office/drawing/2014/main" id="{018EEEFD-D873-4ED8-9FB5-87011AEF80C2}"/>
              </a:ext>
            </a:extLst>
          </p:cNvPr>
          <p:cNvSpPr txBox="1">
            <a:spLocks/>
          </p:cNvSpPr>
          <p:nvPr/>
        </p:nvSpPr>
        <p:spPr>
          <a:xfrm>
            <a:off x="9590226" y="4531080"/>
            <a:ext cx="251523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O" sz="2000" b="1" dirty="0">
                <a:latin typeface="Arial Narrow" panose="020B0606020202030204" pitchFamily="34" charset="0"/>
              </a:rPr>
              <a:t>IDW(Ponderación de distancia inversa</a:t>
            </a:r>
          </a:p>
        </p:txBody>
      </p:sp>
      <p:pic>
        <p:nvPicPr>
          <p:cNvPr id="15" name="Picture 2" descr="Vecindad de IDW">
            <a:extLst>
              <a:ext uri="{FF2B5EF4-FFF2-40B4-BE49-F238E27FC236}">
                <a16:creationId xmlns:a16="http://schemas.microsoft.com/office/drawing/2014/main" id="{96CC7C4C-8C3B-4CE8-8144-9838D7516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97" y="5363638"/>
            <a:ext cx="2515231" cy="16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tematicas Visuales | Funciones polinómicas (4): Polinomios de  interpolación de Lagrange">
            <a:extLst>
              <a:ext uri="{FF2B5EF4-FFF2-40B4-BE49-F238E27FC236}">
                <a16:creationId xmlns:a16="http://schemas.microsoft.com/office/drawing/2014/main" id="{1B8F5663-602B-48E8-A8CF-FA07E3448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6" y="2538883"/>
            <a:ext cx="2629792" cy="17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51;p44">
            <a:extLst>
              <a:ext uri="{FF2B5EF4-FFF2-40B4-BE49-F238E27FC236}">
                <a16:creationId xmlns:a16="http://schemas.microsoft.com/office/drawing/2014/main" id="{185BE36E-403B-4B76-9E33-58E869E3B974}"/>
              </a:ext>
            </a:extLst>
          </p:cNvPr>
          <p:cNvSpPr txBox="1">
            <a:spLocks/>
          </p:cNvSpPr>
          <p:nvPr/>
        </p:nvSpPr>
        <p:spPr>
          <a:xfrm>
            <a:off x="9302612" y="1633419"/>
            <a:ext cx="29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O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Interpolación de Lagrange</a:t>
            </a:r>
          </a:p>
        </p:txBody>
      </p:sp>
    </p:spTree>
    <p:extLst>
      <p:ext uri="{BB962C8B-B14F-4D97-AF65-F5344CB8AC3E}">
        <p14:creationId xmlns:p14="http://schemas.microsoft.com/office/powerpoint/2010/main" val="20788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AAAFC-140D-4529-A393-83B39D12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1036372"/>
            <a:ext cx="10833678" cy="1502305"/>
          </a:xfrm>
        </p:spPr>
        <p:txBody>
          <a:bodyPr/>
          <a:lstStyle/>
          <a:p>
            <a:pPr algn="ctr"/>
            <a:r>
              <a:rPr lang="en" dirty="0"/>
              <a:t>COMPLEJIDAD TEMPORAL DESDE EL ENFOQUE TEORICO</a:t>
            </a:r>
            <a:endParaRPr lang="es-CO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EB6356D-DF75-4031-A410-D1DFF7573118}"/>
              </a:ext>
            </a:extLst>
          </p:cNvPr>
          <p:cNvSpPr txBox="1">
            <a:spLocks/>
          </p:cNvSpPr>
          <p:nvPr/>
        </p:nvSpPr>
        <p:spPr>
          <a:xfrm>
            <a:off x="1331495" y="3249331"/>
            <a:ext cx="7026442" cy="250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Analiza los algoritmos, utilizando métricas </a:t>
            </a:r>
          </a:p>
          <a:p>
            <a:pPr algn="l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que correspondan a las instrucciones y </a:t>
            </a:r>
          </a:p>
          <a:p>
            <a:pPr algn="l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proyectan comportamientos asintóticos </a:t>
            </a:r>
          </a:p>
          <a:p>
            <a:pPr algn="l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que permiten comparaciones válidas </a:t>
            </a:r>
          </a:p>
          <a:p>
            <a:pPr algn="l"/>
            <a:r>
              <a:rPr lang="es-CO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cercanas.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C646C5-72D3-41F0-BBFE-E278EFC8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7" b="10900"/>
          <a:stretch/>
        </p:blipFill>
        <p:spPr>
          <a:xfrm>
            <a:off x="8271373" y="3431318"/>
            <a:ext cx="4366541" cy="213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B047B-6A7A-487A-B6DA-773D93EE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961" y="285220"/>
            <a:ext cx="10833678" cy="1502305"/>
          </a:xfrm>
        </p:spPr>
        <p:txBody>
          <a:bodyPr/>
          <a:lstStyle/>
          <a:p>
            <a:pPr algn="ctr"/>
            <a:r>
              <a:rPr lang="en" sz="4000" dirty="0"/>
              <a:t>DATOS ATIPICOS</a:t>
            </a:r>
            <a:endParaRPr lang="es-CO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9EE4B55-3421-4B82-ADE1-04CCEE33FFA6}"/>
              </a:ext>
            </a:extLst>
          </p:cNvPr>
          <p:cNvSpPr txBox="1">
            <a:spLocks/>
          </p:cNvSpPr>
          <p:nvPr/>
        </p:nvSpPr>
        <p:spPr>
          <a:xfrm>
            <a:off x="1266554" y="3152435"/>
            <a:ext cx="6444351" cy="230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s-ES" sz="2800" dirty="0">
                <a:latin typeface="Arial Narrow" panose="020B0606020202030204" pitchFamily="34" charset="0"/>
              </a:rPr>
              <a:t>Son observaciones cuyos valores son muy</a:t>
            </a:r>
          </a:p>
          <a:p>
            <a:pPr algn="l"/>
            <a:r>
              <a:rPr lang="es-ES" sz="2800" dirty="0">
                <a:latin typeface="Arial Narrow" panose="020B0606020202030204" pitchFamily="34" charset="0"/>
              </a:rPr>
              <a:t>diferentes a las otras observaciones del</a:t>
            </a:r>
          </a:p>
          <a:p>
            <a:pPr algn="l"/>
            <a:r>
              <a:rPr lang="es-ES" sz="2800" dirty="0">
                <a:latin typeface="Arial Narrow" panose="020B0606020202030204" pitchFamily="34" charset="0"/>
              </a:rPr>
              <a:t>mismo grupo de datos</a:t>
            </a:r>
            <a:endParaRPr lang="es-CO" sz="2800" dirty="0">
              <a:latin typeface="Arial Narrow" panose="020B0606020202030204" pitchFamily="34" charset="0"/>
            </a:endParaRPr>
          </a:p>
        </p:txBody>
      </p:sp>
      <p:pic>
        <p:nvPicPr>
          <p:cNvPr id="5" name="Picture 2" descr="Estadísticas de datos de correlación y dependencia de datos atípicos,  valores atípicos, ángulo, texto, rectángulo png | Klipartz">
            <a:extLst>
              <a:ext uri="{FF2B5EF4-FFF2-40B4-BE49-F238E27FC236}">
                <a16:creationId xmlns:a16="http://schemas.microsoft.com/office/drawing/2014/main" id="{2B684F38-C600-4E99-AC61-DCFD9514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6" y="2602639"/>
            <a:ext cx="3839365" cy="291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9BB7C49-F1A0-455B-94B0-D0CE04B88129}"/>
              </a:ext>
            </a:extLst>
          </p:cNvPr>
          <p:cNvSpPr/>
          <p:nvPr/>
        </p:nvSpPr>
        <p:spPr>
          <a:xfrm>
            <a:off x="11716892" y="2602639"/>
            <a:ext cx="608747" cy="549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19050">
                <a:solidFill>
                  <a:schemeClr val="tx2"/>
                </a:solidFill>
              </a:ln>
            </a:endParaRPr>
          </a:p>
        </p:txBody>
      </p:sp>
      <p:sp>
        <p:nvSpPr>
          <p:cNvPr id="7" name="Google Shape;4179;p70">
            <a:extLst>
              <a:ext uri="{FF2B5EF4-FFF2-40B4-BE49-F238E27FC236}">
                <a16:creationId xmlns:a16="http://schemas.microsoft.com/office/drawing/2014/main" id="{4052279B-7D53-42D5-B724-62F31B881ECB}"/>
              </a:ext>
            </a:extLst>
          </p:cNvPr>
          <p:cNvSpPr/>
          <p:nvPr/>
        </p:nvSpPr>
        <p:spPr>
          <a:xfrm rot="8508147">
            <a:off x="12217768" y="2311240"/>
            <a:ext cx="375961" cy="421857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30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. Presentación UPB 2018" id="{36F8BB01-3393-FA4D-8145-86DA81FADD61}" vid="{FB05699F-FE3A-FD40-B367-9B6900AD0E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CEE1E9BE0B134A891FDDC1E98AD5C0" ma:contentTypeVersion="7" ma:contentTypeDescription="Create a new document." ma:contentTypeScope="" ma:versionID="901057d589cd8156260deb0054fe9cb1">
  <xsd:schema xmlns:xsd="http://www.w3.org/2001/XMLSchema" xmlns:xs="http://www.w3.org/2001/XMLSchema" xmlns:p="http://schemas.microsoft.com/office/2006/metadata/properties" xmlns:ns2="9e58deb3-7826-4f3d-ad4f-d48e5be80d48" targetNamespace="http://schemas.microsoft.com/office/2006/metadata/properties" ma:root="true" ma:fieldsID="bc99cde7ecd57a22d95eb97694da2fe9" ns2:_="">
    <xsd:import namespace="9e58deb3-7826-4f3d-ad4f-d48e5be80d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58deb3-7826-4f3d-ad4f-d48e5be80d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536A24-BA46-4A92-92D8-418066163F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58deb3-7826-4f3d-ad4f-d48e5be80d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93F729-9B10-4AEC-919E-2C15E70314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B80DE6-E8F6-4419-9A2E-E10607CE040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f024cb1a-ba53-470f-899e-356ed509f76a"/>
    <ds:schemaRef ds:uri="42094f19-271b-4894-8897-e96b5fab37d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1366</TotalTime>
  <Words>965</Words>
  <Application>Microsoft Office PowerPoint</Application>
  <PresentationFormat>Personalizado</PresentationFormat>
  <Paragraphs>138</Paragraphs>
  <Slides>27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8" baseType="lpstr">
      <vt:lpstr>Arial</vt:lpstr>
      <vt:lpstr>Arial Narrow</vt:lpstr>
      <vt:lpstr>Calibri</vt:lpstr>
      <vt:lpstr>Cambria Math</vt:lpstr>
      <vt:lpstr>DM Sans</vt:lpstr>
      <vt:lpstr>Flama Condensed Extrabold</vt:lpstr>
      <vt:lpstr>Flama Condensed Light</vt:lpstr>
      <vt:lpstr>Segoe UI</vt:lpstr>
      <vt:lpstr>Symbol</vt:lpstr>
      <vt:lpstr>Viga</vt:lpstr>
      <vt:lpstr>Tema de Office</vt:lpstr>
      <vt:lpstr>Presentación de PowerPoint</vt:lpstr>
      <vt:lpstr>INTEGRANTES</vt:lpstr>
      <vt:lpstr>AGENDA</vt:lpstr>
      <vt:lpstr>SITUACION PROBLEMA</vt:lpstr>
      <vt:lpstr>OBJETIVO GENERAL</vt:lpstr>
      <vt:lpstr>OBJETIVOS ESPECIFICOS</vt:lpstr>
      <vt:lpstr>FUNDAMENTACION TEORICA</vt:lpstr>
      <vt:lpstr>COMPLEJIDAD TEMPORAL DESDE EL ENFOQUE TEORICO</vt:lpstr>
      <vt:lpstr>DATOS ATIPICOS</vt:lpstr>
      <vt:lpstr>INTERPOLACION DE LAGRANGE</vt:lpstr>
      <vt:lpstr>INTERPOLACION LINEAL</vt:lpstr>
      <vt:lpstr>INTERPOLACION ESPACIAL</vt:lpstr>
      <vt:lpstr>IDW (Ponderación de distancia inversa)</vt:lpstr>
      <vt:lpstr>METODOLOGIA</vt:lpstr>
      <vt:lpstr>HERRAMIENTAS</vt:lpstr>
      <vt:lpstr>RESULTADOS DEL PROYECTO</vt:lpstr>
      <vt:lpstr>CONJUNTO DE DATOS: CSV A DATAFRAME</vt:lpstr>
      <vt:lpstr>DATAFRAME HORA, MES Y AÑO SEPARADOS</vt:lpstr>
      <vt:lpstr>DATOS DE LA FRANJA HORARIA SELECCIONADA (8:00-9:00 AM)</vt:lpstr>
      <vt:lpstr>DIAGRAMA DE CAJAS Y BIGOTES DE LOS VALORES DE RADIACION SOLAR </vt:lpstr>
      <vt:lpstr>ESTACION UPB-PIEDECUESTA</vt:lpstr>
      <vt:lpstr>DATAFRAME CON LOS DATOS ARREGLADOS</vt:lpstr>
      <vt:lpstr>COMPLEJIDAD TEMPORAL INTERPOLACION IDW</vt:lpstr>
      <vt:lpstr>Presentación de PowerPoint</vt:lpstr>
      <vt:lpstr>CONCLUSIONES</vt:lpstr>
      <vt:lpstr>REFERENCIAS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Velasquez Gonzalez</dc:creator>
  <cp:lastModifiedBy>Gabriela Sofia Lara Moreno</cp:lastModifiedBy>
  <cp:revision>137</cp:revision>
  <dcterms:created xsi:type="dcterms:W3CDTF">2020-02-24T12:33:57Z</dcterms:created>
  <dcterms:modified xsi:type="dcterms:W3CDTF">2021-05-01T00:14:54Z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0x01010021CEE1E9BE0B134A891FDDC1E98AD5C0</vt:lpwstr>
  </property>
</Properties>
</file>